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65" r:id="rId5"/>
    <p:sldId id="259" r:id="rId6"/>
    <p:sldId id="269" r:id="rId7"/>
    <p:sldId id="260" r:id="rId8"/>
    <p:sldId id="270" r:id="rId9"/>
    <p:sldId id="268" r:id="rId10"/>
    <p:sldId id="266" r:id="rId11"/>
    <p:sldId id="261" r:id="rId12"/>
    <p:sldId id="262" r:id="rId13"/>
    <p:sldId id="267" r:id="rId14"/>
    <p:sldId id="263" r:id="rId15"/>
    <p:sldId id="264" r:id="rId16"/>
  </p:sldIdLst>
  <p:sldSz cx="18288000" cy="10287000"/>
  <p:notesSz cx="6858000" cy="9144000"/>
  <p:embeddedFontLst>
    <p:embeddedFont>
      <p:font typeface="Aptos Bold" panose="020B0004020202020204" charset="0"/>
      <p:regular r:id="rId18"/>
    </p:embeddedFont>
    <p:embeddedFont>
      <p:font typeface="Museo RMIT VN Bold" panose="020B0604020202020204" charset="0"/>
      <p:regular r:id="rId19"/>
    </p:embeddedFont>
    <p:embeddedFont>
      <p:font typeface="Museo RMIT VN Light"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22" autoAdjust="0"/>
  </p:normalViewPr>
  <p:slideViewPr>
    <p:cSldViewPr>
      <p:cViewPr varScale="1">
        <p:scale>
          <a:sx n="70" d="100"/>
          <a:sy n="70" d="100"/>
        </p:scale>
        <p:origin x="67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20.10.2026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F04E5-B040-E9B8-21B0-B9685CBB429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0C99A00-FDB9-5043-9CDE-EE7A0DC3531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5E0B328-7D29-8D9C-1158-3CC7CFCFD6F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E0B42A0-E4E8-E273-5D24-401280B4352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5417FC9-399F-F100-8D36-F7C0FAB73F8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a:extLst>
              <a:ext uri="{FF2B5EF4-FFF2-40B4-BE49-F238E27FC236}">
                <a16:creationId xmlns:a16="http://schemas.microsoft.com/office/drawing/2014/main" id="{969FB173-769B-B114-35AE-005D927AF4D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A5F50D6-111B-9108-F1C2-89EBA353550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05569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20/10/2026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20/10/2026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20/10/2026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mailto:maithanhhuy1402@gmail.com"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245707"/>
            <a:ext cx="16230600" cy="3012805"/>
          </a:xfrm>
          <a:custGeom>
            <a:avLst/>
            <a:gdLst/>
            <a:ahLst/>
            <a:cxnLst/>
            <a:rect l="l" t="t" r="r" b="b"/>
            <a:pathLst>
              <a:path w="16230600" h="3012805">
                <a:moveTo>
                  <a:pt x="0" y="0"/>
                </a:moveTo>
                <a:lnTo>
                  <a:pt x="16230600" y="0"/>
                </a:lnTo>
                <a:lnTo>
                  <a:pt x="16230600" y="3012806"/>
                </a:lnTo>
                <a:lnTo>
                  <a:pt x="0" y="3012806"/>
                </a:lnTo>
                <a:lnTo>
                  <a:pt x="0" y="0"/>
                </a:lnTo>
                <a:close/>
              </a:path>
            </a:pathLst>
          </a:custGeom>
          <a:blipFill>
            <a:blip r:embed="rId2"/>
            <a:stretch>
              <a:fillRect/>
            </a:stretch>
          </a:blipFill>
        </p:spPr>
        <p:txBody>
          <a:bodyPr/>
          <a:lstStyle/>
          <a:p>
            <a:endParaRPr lang="en-AU"/>
          </a:p>
        </p:txBody>
      </p:sp>
      <p:grpSp>
        <p:nvGrpSpPr>
          <p:cNvPr id="3" name="Group 3"/>
          <p:cNvGrpSpPr/>
          <p:nvPr/>
        </p:nvGrpSpPr>
        <p:grpSpPr>
          <a:xfrm>
            <a:off x="4396352" y="6624086"/>
            <a:ext cx="2826394" cy="2255836"/>
            <a:chOff x="0" y="0"/>
            <a:chExt cx="3768525" cy="3007781"/>
          </a:xfrm>
        </p:grpSpPr>
        <p:sp>
          <p:nvSpPr>
            <p:cNvPr id="4" name="TextBox 4"/>
            <p:cNvSpPr txBox="1"/>
            <p:nvPr/>
          </p:nvSpPr>
          <p:spPr>
            <a:xfrm>
              <a:off x="0" y="0"/>
              <a:ext cx="3768525" cy="435073"/>
            </a:xfrm>
            <a:prstGeom prst="rect">
              <a:avLst/>
            </a:prstGeom>
          </p:spPr>
          <p:txBody>
            <a:bodyPr lIns="0" tIns="0" rIns="0" bIns="0" rtlCol="0" anchor="t">
              <a:spAutoFit/>
            </a:bodyPr>
            <a:lstStyle/>
            <a:p>
              <a:pPr algn="l">
                <a:lnSpc>
                  <a:spcPts val="2588"/>
                </a:lnSpc>
              </a:pPr>
              <a:r>
                <a:rPr lang="en-US" sz="2156" b="1" spc="79">
                  <a:solidFill>
                    <a:srgbClr val="FFFFFF"/>
                  </a:solidFill>
                  <a:latin typeface="Museo RMIT VN Bold"/>
                  <a:ea typeface="Museo RMIT VN Bold"/>
                  <a:cs typeface="Museo RMIT VN Bold"/>
                  <a:sym typeface="Museo RMIT VN Bold"/>
                </a:rPr>
                <a:t>Giáo viên thực hiện</a:t>
              </a:r>
            </a:p>
          </p:txBody>
        </p:sp>
        <p:sp>
          <p:nvSpPr>
            <p:cNvPr id="5" name="TextBox 5"/>
            <p:cNvSpPr txBox="1"/>
            <p:nvPr/>
          </p:nvSpPr>
          <p:spPr>
            <a:xfrm>
              <a:off x="246968" y="2572708"/>
              <a:ext cx="3022422" cy="435073"/>
            </a:xfrm>
            <a:prstGeom prst="rect">
              <a:avLst/>
            </a:prstGeom>
          </p:spPr>
          <p:txBody>
            <a:bodyPr lIns="0" tIns="0" rIns="0" bIns="0" rtlCol="0" anchor="t">
              <a:spAutoFit/>
            </a:bodyPr>
            <a:lstStyle/>
            <a:p>
              <a:pPr algn="just">
                <a:lnSpc>
                  <a:spcPts val="2588"/>
                </a:lnSpc>
              </a:pPr>
              <a:r>
                <a:rPr lang="en-US" sz="2156">
                  <a:solidFill>
                    <a:srgbClr val="FFEA00"/>
                  </a:solidFill>
                  <a:latin typeface="Museo RMIT VN Light"/>
                  <a:ea typeface="Museo RMIT VN Light"/>
                  <a:cs typeface="Museo RMIT VN Light"/>
                  <a:sym typeface="Museo RMIT VN Light"/>
                </a:rPr>
                <a:t> Mai Thanh Huy</a:t>
              </a:r>
            </a:p>
          </p:txBody>
        </p:sp>
        <p:grpSp>
          <p:nvGrpSpPr>
            <p:cNvPr id="6" name="Group 6"/>
            <p:cNvGrpSpPr/>
            <p:nvPr/>
          </p:nvGrpSpPr>
          <p:grpSpPr>
            <a:xfrm>
              <a:off x="892174" y="532672"/>
              <a:ext cx="1678822" cy="1862013"/>
              <a:chOff x="88502" y="3154"/>
              <a:chExt cx="3840454" cy="4259517"/>
            </a:xfrm>
          </p:grpSpPr>
          <p:sp>
            <p:nvSpPr>
              <p:cNvPr id="7" name="Freeform 7"/>
              <p:cNvSpPr/>
              <p:nvPr/>
            </p:nvSpPr>
            <p:spPr>
              <a:xfrm>
                <a:off x="88502" y="3154"/>
                <a:ext cx="3840454" cy="4259517"/>
              </a:xfrm>
              <a:custGeom>
                <a:avLst/>
                <a:gdLst/>
                <a:ahLst/>
                <a:cxnLst/>
                <a:rect l="l" t="t" r="r" b="b"/>
                <a:pathLst>
                  <a:path w="3961876" h="3944279">
                    <a:moveTo>
                      <a:pt x="1981089" y="20"/>
                    </a:moveTo>
                    <a:cubicBezTo>
                      <a:pt x="1274334" y="-3155"/>
                      <a:pt x="620030" y="372003"/>
                      <a:pt x="265700" y="983508"/>
                    </a:cubicBezTo>
                    <a:cubicBezTo>
                      <a:pt x="-88630" y="1595013"/>
                      <a:pt x="-88503" y="2349266"/>
                      <a:pt x="265700" y="2960771"/>
                    </a:cubicBezTo>
                    <a:cubicBezTo>
                      <a:pt x="619903" y="3572276"/>
                      <a:pt x="1274334" y="3947434"/>
                      <a:pt x="1980962" y="3944259"/>
                    </a:cubicBezTo>
                    <a:cubicBezTo>
                      <a:pt x="2687590" y="3947434"/>
                      <a:pt x="3342021" y="3572276"/>
                      <a:pt x="3696224" y="2960771"/>
                    </a:cubicBezTo>
                    <a:cubicBezTo>
                      <a:pt x="4050427" y="2349266"/>
                      <a:pt x="4050427" y="1595013"/>
                      <a:pt x="3696224" y="983508"/>
                    </a:cubicBezTo>
                    <a:cubicBezTo>
                      <a:pt x="3342021" y="372003"/>
                      <a:pt x="2687717" y="-3155"/>
                      <a:pt x="1981089" y="20"/>
                    </a:cubicBezTo>
                    <a:close/>
                  </a:path>
                </a:pathLst>
              </a:custGeom>
              <a:blipFill>
                <a:blip r:embed="rId3" cstate="print">
                  <a:extLst>
                    <a:ext uri="{28A0092B-C50C-407E-A947-70E740481C1C}">
                      <a14:useLocalDpi xmlns:a14="http://schemas.microsoft.com/office/drawing/2010/main" val="0"/>
                    </a:ext>
                  </a:extLst>
                </a:blip>
                <a:stretch>
                  <a:fillRect/>
                </a:stretch>
              </a:blipFill>
              <a:ln cap="sq">
                <a:noFill/>
                <a:prstDash val="solid"/>
                <a:miter/>
              </a:ln>
            </p:spPr>
            <p:txBody>
              <a:bodyPr/>
              <a:lstStyle/>
              <a:p>
                <a:endParaRPr lang="en-AU"/>
              </a:p>
            </p:txBody>
          </p:sp>
        </p:grpSp>
      </p:grpSp>
      <p:sp>
        <p:nvSpPr>
          <p:cNvPr id="8" name="Freeform 8"/>
          <p:cNvSpPr/>
          <p:nvPr/>
        </p:nvSpPr>
        <p:spPr>
          <a:xfrm>
            <a:off x="589229" y="5696988"/>
            <a:ext cx="1654581" cy="1854195"/>
          </a:xfrm>
          <a:custGeom>
            <a:avLst/>
            <a:gdLst/>
            <a:ahLst/>
            <a:cxnLst/>
            <a:rect l="l" t="t" r="r" b="b"/>
            <a:pathLst>
              <a:path w="1654581" h="1854195">
                <a:moveTo>
                  <a:pt x="0" y="0"/>
                </a:moveTo>
                <a:lnTo>
                  <a:pt x="1654581" y="0"/>
                </a:lnTo>
                <a:lnTo>
                  <a:pt x="1654581" y="1854195"/>
                </a:lnTo>
                <a:lnTo>
                  <a:pt x="0" y="1854195"/>
                </a:lnTo>
                <a:lnTo>
                  <a:pt x="0" y="0"/>
                </a:lnTo>
                <a:close/>
              </a:path>
            </a:pathLst>
          </a:custGeom>
          <a:blipFill>
            <a:blip r:embed="rId4"/>
            <a:stretch>
              <a:fillRect/>
            </a:stretch>
          </a:blipFill>
        </p:spPr>
        <p:txBody>
          <a:bodyPr/>
          <a:lstStyle/>
          <a:p>
            <a:endParaRPr lang="en-AU"/>
          </a:p>
        </p:txBody>
      </p:sp>
      <p:sp>
        <p:nvSpPr>
          <p:cNvPr id="9" name="Freeform 9"/>
          <p:cNvSpPr/>
          <p:nvPr/>
        </p:nvSpPr>
        <p:spPr>
          <a:xfrm>
            <a:off x="0" y="0"/>
            <a:ext cx="18288000" cy="2880360"/>
          </a:xfrm>
          <a:custGeom>
            <a:avLst/>
            <a:gdLst/>
            <a:ahLst/>
            <a:cxnLst/>
            <a:rect l="l" t="t" r="r" b="b"/>
            <a:pathLst>
              <a:path w="18288000" h="2880360">
                <a:moveTo>
                  <a:pt x="0" y="0"/>
                </a:moveTo>
                <a:lnTo>
                  <a:pt x="18288000" y="0"/>
                </a:lnTo>
                <a:lnTo>
                  <a:pt x="18288000" y="2880360"/>
                </a:lnTo>
                <a:lnTo>
                  <a:pt x="0" y="2880360"/>
                </a:lnTo>
                <a:lnTo>
                  <a:pt x="0" y="0"/>
                </a:lnTo>
                <a:close/>
              </a:path>
            </a:pathLst>
          </a:custGeom>
          <a:blipFill>
            <a:blip r:embed="rId5"/>
            <a:stretch>
              <a:fillRect/>
            </a:stretch>
          </a:blipFill>
        </p:spPr>
        <p:txBody>
          <a:bodyPr/>
          <a:lstStyle/>
          <a:p>
            <a:endParaRPr lang="en-AU"/>
          </a:p>
        </p:txBody>
      </p:sp>
      <p:sp>
        <p:nvSpPr>
          <p:cNvPr id="10" name="Freeform 10"/>
          <p:cNvSpPr/>
          <p:nvPr/>
        </p:nvSpPr>
        <p:spPr>
          <a:xfrm>
            <a:off x="0" y="0"/>
            <a:ext cx="18288000" cy="2880360"/>
          </a:xfrm>
          <a:custGeom>
            <a:avLst/>
            <a:gdLst/>
            <a:ahLst/>
            <a:cxnLst/>
            <a:rect l="l" t="t" r="r" b="b"/>
            <a:pathLst>
              <a:path w="18288000" h="2880360">
                <a:moveTo>
                  <a:pt x="0" y="0"/>
                </a:moveTo>
                <a:lnTo>
                  <a:pt x="18288000" y="0"/>
                </a:lnTo>
                <a:lnTo>
                  <a:pt x="18288000" y="2880360"/>
                </a:lnTo>
                <a:lnTo>
                  <a:pt x="0" y="2880360"/>
                </a:lnTo>
                <a:lnTo>
                  <a:pt x="0" y="0"/>
                </a:lnTo>
                <a:close/>
              </a:path>
            </a:pathLst>
          </a:custGeom>
          <a:blipFill>
            <a:blip r:embed="rId6"/>
            <a:stretch>
              <a:fillRect/>
            </a:stretch>
          </a:blipFill>
        </p:spPr>
        <p:txBody>
          <a:bodyPr/>
          <a:lstStyle/>
          <a:p>
            <a:endParaRPr lang="en-AU"/>
          </a:p>
        </p:txBody>
      </p:sp>
      <p:sp>
        <p:nvSpPr>
          <p:cNvPr id="11" name="TextBox 11"/>
          <p:cNvSpPr txBox="1"/>
          <p:nvPr/>
        </p:nvSpPr>
        <p:spPr>
          <a:xfrm>
            <a:off x="152400" y="3384872"/>
            <a:ext cx="17907000" cy="2923877"/>
          </a:xfrm>
          <a:prstGeom prst="rect">
            <a:avLst/>
          </a:prstGeom>
        </p:spPr>
        <p:txBody>
          <a:bodyPr wrap="square" lIns="0" tIns="0" rIns="0" bIns="0" rtlCol="0" anchor="t">
            <a:spAutoFit/>
          </a:bodyPr>
          <a:lstStyle/>
          <a:p>
            <a:pPr algn="ctr">
              <a:lnSpc>
                <a:spcPts val="7611"/>
              </a:lnSpc>
            </a:pPr>
            <a:r>
              <a:rPr lang="en-US" sz="7200" b="1"/>
              <a:t>ETAN EduAI – Giải pháp Ứng dụng AI toàn diện trong Dạy học, Đánh giá và Quản lý học tập Tiểu học</a:t>
            </a:r>
            <a:endParaRPr lang="en-US" sz="6600" b="1" spc="-322">
              <a:solidFill>
                <a:srgbClr val="000054"/>
              </a:solidFill>
              <a:latin typeface="Aptos Bold"/>
              <a:ea typeface="Aptos Bold"/>
              <a:cs typeface="Aptos Bold"/>
              <a:sym typeface="Aptos Bold"/>
            </a:endParaRPr>
          </a:p>
        </p:txBody>
      </p:sp>
      <p:sp>
        <p:nvSpPr>
          <p:cNvPr id="12" name="TextBox 12"/>
          <p:cNvSpPr txBox="1"/>
          <p:nvPr/>
        </p:nvSpPr>
        <p:spPr>
          <a:xfrm>
            <a:off x="8395088" y="6718687"/>
            <a:ext cx="7229682" cy="1000274"/>
          </a:xfrm>
          <a:prstGeom prst="rect">
            <a:avLst/>
          </a:prstGeom>
        </p:spPr>
        <p:txBody>
          <a:bodyPr lIns="0" tIns="0" rIns="0" bIns="0" rtlCol="0" anchor="t">
            <a:spAutoFit/>
          </a:bodyPr>
          <a:lstStyle/>
          <a:p>
            <a:pPr algn="l">
              <a:lnSpc>
                <a:spcPts val="2999"/>
              </a:lnSpc>
            </a:pPr>
            <a:r>
              <a:rPr lang="en-US" sz="2499" b="1" spc="92">
                <a:solidFill>
                  <a:srgbClr val="FFFFFF"/>
                </a:solidFill>
                <a:latin typeface="Aptos Bold"/>
                <a:ea typeface="Aptos Bold"/>
                <a:cs typeface="Aptos Bold"/>
                <a:sym typeface="Aptos Bold"/>
              </a:rPr>
              <a:t>Đơn vị công tác:</a:t>
            </a:r>
          </a:p>
          <a:p>
            <a:pPr algn="l">
              <a:lnSpc>
                <a:spcPts val="2400"/>
              </a:lnSpc>
            </a:pPr>
            <a:r>
              <a:rPr lang="en-US" sz="2000" spc="74">
                <a:solidFill>
                  <a:srgbClr val="FFFFFF"/>
                </a:solidFill>
                <a:latin typeface="Aptos"/>
                <a:ea typeface="Aptos"/>
                <a:cs typeface="Aptos"/>
                <a:sym typeface="Aptos"/>
              </a:rPr>
              <a:t>Trường Tiểu học Tân Thới</a:t>
            </a:r>
          </a:p>
          <a:p>
            <a:pPr algn="l">
              <a:lnSpc>
                <a:spcPts val="2400"/>
              </a:lnSpc>
            </a:pPr>
            <a:r>
              <a:rPr lang="en-US" sz="2000" spc="74">
                <a:solidFill>
                  <a:srgbClr val="FFFFFF"/>
                </a:solidFill>
                <a:latin typeface="Aptos"/>
                <a:ea typeface="Aptos"/>
                <a:cs typeface="Aptos"/>
                <a:sym typeface="Aptos"/>
              </a:rPr>
              <a:t>Ấp Tân Hiệp, xã Tân Thới, tỉnh Đồng Tháp</a:t>
            </a:r>
          </a:p>
        </p:txBody>
      </p:sp>
      <p:sp>
        <p:nvSpPr>
          <p:cNvPr id="13" name="TextBox 13"/>
          <p:cNvSpPr txBox="1"/>
          <p:nvPr/>
        </p:nvSpPr>
        <p:spPr>
          <a:xfrm>
            <a:off x="8395088" y="8021732"/>
            <a:ext cx="4557809" cy="769441"/>
          </a:xfrm>
          <a:prstGeom prst="rect">
            <a:avLst/>
          </a:prstGeom>
        </p:spPr>
        <p:txBody>
          <a:bodyPr lIns="0" tIns="0" rIns="0" bIns="0" rtlCol="0" anchor="t">
            <a:spAutoFit/>
          </a:bodyPr>
          <a:lstStyle/>
          <a:p>
            <a:pPr marL="0" lvl="0" indent="0" algn="just">
              <a:lnSpc>
                <a:spcPts val="2999"/>
              </a:lnSpc>
              <a:spcBef>
                <a:spcPct val="0"/>
              </a:spcBef>
            </a:pPr>
            <a:r>
              <a:rPr lang="en-US" sz="2499" b="1" u="none" strike="noStrike">
                <a:solidFill>
                  <a:srgbClr val="FFFFFF"/>
                </a:solidFill>
                <a:latin typeface="Aptos Bold"/>
                <a:ea typeface="Aptos Bold"/>
                <a:cs typeface="Aptos Bold"/>
                <a:sym typeface="Aptos Bold"/>
              </a:rPr>
              <a:t>Email:</a:t>
            </a:r>
            <a:r>
              <a:rPr lang="en-US" sz="2499" u="none" strike="noStrike">
                <a:solidFill>
                  <a:srgbClr val="FFFFFF"/>
                </a:solidFill>
                <a:latin typeface="Aptos"/>
                <a:ea typeface="Aptos"/>
                <a:cs typeface="Aptos"/>
                <a:sym typeface="Aptos"/>
              </a:rPr>
              <a:t> </a:t>
            </a:r>
            <a:r>
              <a:rPr lang="en-US" sz="2000">
                <a:solidFill>
                  <a:schemeClr val="bg1"/>
                </a:solidFill>
                <a:latin typeface="Aptos"/>
                <a:ea typeface="Aptos"/>
                <a:cs typeface="Aptos"/>
                <a:sym typeface="Aptos"/>
                <a:hlinkClick r:id="rId7">
                  <a:extLst>
                    <a:ext uri="{A12FA001-AC4F-418D-AE19-62706E023703}">
                      <ahyp:hlinkClr xmlns:ahyp="http://schemas.microsoft.com/office/drawing/2018/hyperlinkcolor" val="tx"/>
                    </a:ext>
                  </a:extLst>
                </a:hlinkClick>
              </a:rPr>
              <a:t>maithanhhuy1402@gmail.com</a:t>
            </a:r>
            <a:endParaRPr lang="en-US" sz="2000">
              <a:solidFill>
                <a:schemeClr val="bg1"/>
              </a:solidFill>
              <a:latin typeface="Aptos"/>
              <a:ea typeface="Aptos"/>
              <a:cs typeface="Aptos"/>
              <a:sym typeface="Aptos"/>
            </a:endParaRPr>
          </a:p>
          <a:p>
            <a:pPr lvl="0" algn="just">
              <a:lnSpc>
                <a:spcPts val="2999"/>
              </a:lnSpc>
              <a:spcBef>
                <a:spcPct val="0"/>
              </a:spcBef>
            </a:pPr>
            <a:r>
              <a:rPr lang="en-US" sz="2500" u="none" strike="noStrike">
                <a:solidFill>
                  <a:srgbClr val="FFFFFF"/>
                </a:solidFill>
                <a:latin typeface="Aptos"/>
                <a:ea typeface="Aptos"/>
                <a:cs typeface="Aptos"/>
                <a:sym typeface="Aptos"/>
              </a:rPr>
              <a:t>Website:</a:t>
            </a:r>
            <a:r>
              <a:rPr lang="en-US" sz="2000" u="none" strike="noStrike">
                <a:solidFill>
                  <a:srgbClr val="FFFFFF"/>
                </a:solidFill>
                <a:latin typeface="Aptos"/>
                <a:ea typeface="Aptos"/>
                <a:cs typeface="Aptos"/>
                <a:sym typeface="Aptos"/>
              </a:rPr>
              <a:t> </a:t>
            </a:r>
            <a:r>
              <a:rPr lang="en-US" sz="2000">
                <a:solidFill>
                  <a:srgbClr val="FFFFFF"/>
                </a:solidFill>
                <a:latin typeface="Aptos"/>
                <a:ea typeface="Aptos"/>
                <a:cs typeface="Aptos"/>
                <a:sym typeface="Aptos"/>
              </a:rPr>
              <a:t>https://etan.com.vn/</a:t>
            </a:r>
            <a:endParaRPr lang="en-US" sz="2000" u="none" strike="noStrike">
              <a:solidFill>
                <a:srgbClr val="FFFFFF"/>
              </a:solidFill>
              <a:latin typeface="Aptos"/>
              <a:ea typeface="Aptos"/>
              <a:cs typeface="Aptos"/>
              <a:sym typeface="Apto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714375" y="9182100"/>
            <a:ext cx="16868775" cy="0"/>
          </a:xfrm>
          <a:prstGeom prst="line">
            <a:avLst/>
          </a:prstGeom>
          <a:ln w="38100" cap="flat">
            <a:solidFill>
              <a:srgbClr val="E61E2A"/>
            </a:solidFill>
            <a:prstDash val="solid"/>
            <a:headEnd type="none" w="sm" len="sm"/>
            <a:tailEnd type="none" w="sm" len="sm"/>
          </a:ln>
        </p:spPr>
        <p:txBody>
          <a:bodyPr/>
          <a:lstStyle/>
          <a:p>
            <a:endParaRPr lang="en-AU"/>
          </a:p>
        </p:txBody>
      </p:sp>
      <p:sp>
        <p:nvSpPr>
          <p:cNvPr id="3" name="Freeform 3"/>
          <p:cNvSpPr/>
          <p:nvPr/>
        </p:nvSpPr>
        <p:spPr>
          <a:xfrm>
            <a:off x="0" y="0"/>
            <a:ext cx="9144000" cy="10287000"/>
          </a:xfrm>
          <a:custGeom>
            <a:avLst/>
            <a:gdLst/>
            <a:ahLst/>
            <a:cxnLst/>
            <a:rect l="l" t="t" r="r" b="b"/>
            <a:pathLst>
              <a:path w="9144000" h="10287000">
                <a:moveTo>
                  <a:pt x="0" y="0"/>
                </a:moveTo>
                <a:lnTo>
                  <a:pt x="9144000" y="0"/>
                </a:lnTo>
                <a:lnTo>
                  <a:pt x="9144000" y="10287000"/>
                </a:lnTo>
                <a:lnTo>
                  <a:pt x="0" y="10287000"/>
                </a:lnTo>
                <a:lnTo>
                  <a:pt x="0" y="0"/>
                </a:lnTo>
                <a:close/>
              </a:path>
            </a:pathLst>
          </a:custGeom>
          <a:blipFill>
            <a:blip r:embed="rId3"/>
            <a:stretch>
              <a:fillRect r="-100000"/>
            </a:stretch>
          </a:blipFill>
        </p:spPr>
        <p:txBody>
          <a:bodyPr/>
          <a:lstStyle/>
          <a:p>
            <a:endParaRPr lang="en-AU"/>
          </a:p>
        </p:txBody>
      </p:sp>
      <p:grpSp>
        <p:nvGrpSpPr>
          <p:cNvPr id="4" name="Group 4"/>
          <p:cNvGrpSpPr/>
          <p:nvPr/>
        </p:nvGrpSpPr>
        <p:grpSpPr>
          <a:xfrm>
            <a:off x="1028700" y="1028700"/>
            <a:ext cx="6952685" cy="8153400"/>
            <a:chOff x="0" y="0"/>
            <a:chExt cx="1831160" cy="2147398"/>
          </a:xfrm>
        </p:grpSpPr>
        <p:sp>
          <p:nvSpPr>
            <p:cNvPr id="5" name="Freeform 5"/>
            <p:cNvSpPr/>
            <p:nvPr/>
          </p:nvSpPr>
          <p:spPr>
            <a:xfrm>
              <a:off x="0" y="0"/>
              <a:ext cx="1831160" cy="2147398"/>
            </a:xfrm>
            <a:custGeom>
              <a:avLst/>
              <a:gdLst/>
              <a:ahLst/>
              <a:cxnLst/>
              <a:rect l="l" t="t" r="r" b="b"/>
              <a:pathLst>
                <a:path w="1831160" h="2147398">
                  <a:moveTo>
                    <a:pt x="0" y="0"/>
                  </a:moveTo>
                  <a:lnTo>
                    <a:pt x="1831160" y="0"/>
                  </a:lnTo>
                  <a:lnTo>
                    <a:pt x="1831160" y="2147398"/>
                  </a:lnTo>
                  <a:lnTo>
                    <a:pt x="0" y="2147398"/>
                  </a:lnTo>
                  <a:close/>
                </a:path>
              </a:pathLst>
            </a:custGeom>
            <a:solidFill>
              <a:srgbClr val="FFFFFF"/>
            </a:solidFill>
          </p:spPr>
          <p:txBody>
            <a:bodyPr/>
            <a:lstStyle/>
            <a:p>
              <a:endParaRPr lang="en-AU"/>
            </a:p>
          </p:txBody>
        </p:sp>
        <p:sp>
          <p:nvSpPr>
            <p:cNvPr id="6" name="TextBox 6"/>
            <p:cNvSpPr txBox="1"/>
            <p:nvPr/>
          </p:nvSpPr>
          <p:spPr>
            <a:xfrm>
              <a:off x="0" y="66675"/>
              <a:ext cx="1831160" cy="2080723"/>
            </a:xfrm>
            <a:prstGeom prst="rect">
              <a:avLst/>
            </a:prstGeom>
          </p:spPr>
          <p:txBody>
            <a:bodyPr lIns="50800" tIns="50800" rIns="50800" bIns="50800" rtlCol="0" anchor="ctr"/>
            <a:lstStyle/>
            <a:p>
              <a:pPr algn="ctr">
                <a:lnSpc>
                  <a:spcPts val="2454"/>
                </a:lnSpc>
              </a:pPr>
              <a:endParaRPr/>
            </a:p>
          </p:txBody>
        </p:sp>
      </p:grpSp>
      <p:sp>
        <p:nvSpPr>
          <p:cNvPr id="7" name="TextBox 6">
            <a:extLst>
              <a:ext uri="{FF2B5EF4-FFF2-40B4-BE49-F238E27FC236}">
                <a16:creationId xmlns:a16="http://schemas.microsoft.com/office/drawing/2014/main" id="{D8707BA7-4A7C-035E-530F-710828712A1A}"/>
              </a:ext>
            </a:extLst>
          </p:cNvPr>
          <p:cNvSpPr txBox="1"/>
          <p:nvPr/>
        </p:nvSpPr>
        <p:spPr>
          <a:xfrm>
            <a:off x="9271000" y="342900"/>
            <a:ext cx="8255000" cy="646331"/>
          </a:xfrm>
          <a:prstGeom prst="rect">
            <a:avLst/>
          </a:prstGeom>
          <a:noFill/>
        </p:spPr>
        <p:txBody>
          <a:bodyPr vert="horz" rtlCol="0">
            <a:spAutoFit/>
          </a:bodyPr>
          <a:lstStyle/>
          <a:p>
            <a:r>
              <a:rPr lang="en-US" sz="3600" b="1">
                <a:solidFill>
                  <a:srgbClr val="002060"/>
                </a:solidFill>
                <a:latin typeface="Aptos Display" panose="020B0004020202020204" pitchFamily="34" charset="0"/>
              </a:rPr>
              <a:t>NỘI DUNG TRÌNH BÀY</a:t>
            </a:r>
          </a:p>
        </p:txBody>
      </p:sp>
      <p:pic>
        <p:nvPicPr>
          <p:cNvPr id="9" name="Picture 8">
            <a:extLst>
              <a:ext uri="{FF2B5EF4-FFF2-40B4-BE49-F238E27FC236}">
                <a16:creationId xmlns:a16="http://schemas.microsoft.com/office/drawing/2014/main" id="{827A2C52-4658-9F8F-E38E-26A173F4D908}"/>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333500" y="1524000"/>
            <a:ext cx="6350000" cy="3556000"/>
          </a:xfrm>
          <a:prstGeom prst="rect">
            <a:avLst/>
          </a:prstGeom>
        </p:spPr>
      </p:pic>
      <p:sp>
        <p:nvSpPr>
          <p:cNvPr id="11" name="TextBox 10">
            <a:extLst>
              <a:ext uri="{FF2B5EF4-FFF2-40B4-BE49-F238E27FC236}">
                <a16:creationId xmlns:a16="http://schemas.microsoft.com/office/drawing/2014/main" id="{B87DF51D-07BB-07C8-B973-6540CF00AB4A}"/>
              </a:ext>
            </a:extLst>
          </p:cNvPr>
          <p:cNvSpPr txBox="1"/>
          <p:nvPr/>
        </p:nvSpPr>
        <p:spPr>
          <a:xfrm>
            <a:off x="1333500" y="5334000"/>
            <a:ext cx="6350000" cy="2354491"/>
          </a:xfrm>
          <a:prstGeom prst="rect">
            <a:avLst/>
          </a:prstGeom>
          <a:noFill/>
        </p:spPr>
        <p:txBody>
          <a:bodyPr vert="horz" wrap="square" rtlCol="0">
            <a:spAutoFit/>
          </a:bodyPr>
          <a:lstStyle/>
          <a:p>
            <a:r>
              <a:rPr lang="vi-VN" sz="2100" b="1">
                <a:solidFill>
                  <a:srgbClr val="002060"/>
                </a:solidFill>
                <a:latin typeface="Aptos" panose="020B0004020202020204" pitchFamily="34" charset="0"/>
              </a:rPr>
              <a:t>HỆ SINH THÁI ETAN EduAI
Nền tảng Ôn tập, Đánh giá Cá nhân hóa kết hợp Trợ lý Sư phạm AI dành cho học sinh và giáo viên Tiểu học.
</a:t>
            </a:r>
            <a:r>
              <a:rPr lang="en-US" sz="2100" b="1">
                <a:solidFill>
                  <a:srgbClr val="002060"/>
                </a:solidFill>
                <a:latin typeface="Aptos" panose="020B0004020202020204" pitchFamily="34" charset="0"/>
              </a:rPr>
              <a:t>⭐ </a:t>
            </a:r>
            <a:r>
              <a:rPr lang="vi-VN" sz="2100" b="1">
                <a:solidFill>
                  <a:srgbClr val="002060"/>
                </a:solidFill>
                <a:latin typeface="Aptos" panose="020B0004020202020204" pitchFamily="34" charset="0"/>
              </a:rPr>
              <a:t>Tự hào phục vụ: 1.145 học sinh
</a:t>
            </a:r>
            <a:r>
              <a:rPr lang="en-US" sz="2100" b="1">
                <a:solidFill>
                  <a:srgbClr val="002060"/>
                </a:solidFill>
                <a:latin typeface="Aptos" panose="020B0004020202020204" pitchFamily="34" charset="0"/>
              </a:rPr>
              <a:t>⭐ </a:t>
            </a:r>
            <a:r>
              <a:rPr lang="vi-VN" sz="2100" b="1">
                <a:solidFill>
                  <a:srgbClr val="002060"/>
                </a:solidFill>
                <a:latin typeface="Aptos" panose="020B0004020202020204" pitchFamily="34" charset="0"/>
              </a:rPr>
              <a:t>Hơn 210.000 lượt học tập &amp; đánh giá thực tế</a:t>
            </a:r>
            <a:endParaRPr lang="en-US" sz="2100" b="1">
              <a:solidFill>
                <a:srgbClr val="002060"/>
              </a:solidFill>
              <a:latin typeface="Aptos" panose="020B0004020202020204" pitchFamily="34" charset="0"/>
            </a:endParaRPr>
          </a:p>
        </p:txBody>
      </p:sp>
      <p:sp>
        <p:nvSpPr>
          <p:cNvPr id="12" name="TextBox 11">
            <a:extLst>
              <a:ext uri="{FF2B5EF4-FFF2-40B4-BE49-F238E27FC236}">
                <a16:creationId xmlns:a16="http://schemas.microsoft.com/office/drawing/2014/main" id="{25DA1D6F-2948-8856-B24F-C831A2ED6797}"/>
              </a:ext>
            </a:extLst>
          </p:cNvPr>
          <p:cNvSpPr txBox="1"/>
          <p:nvPr/>
        </p:nvSpPr>
        <p:spPr>
          <a:xfrm>
            <a:off x="9271000" y="1104900"/>
            <a:ext cx="9017000" cy="7848302"/>
          </a:xfrm>
          <a:prstGeom prst="rect">
            <a:avLst/>
          </a:prstGeom>
          <a:noFill/>
        </p:spPr>
        <p:txBody>
          <a:bodyPr vert="horz" wrap="square" rtlCol="0">
            <a:spAutoFit/>
          </a:bodyPr>
          <a:lstStyle/>
          <a:p>
            <a:r>
              <a:rPr lang="vi-VN" sz="2800" b="1">
                <a:solidFill>
                  <a:srgbClr val="002060"/>
                </a:solidFill>
                <a:latin typeface="Aptos" panose="020B0004020202020204" pitchFamily="34" charset="0"/>
              </a:rPr>
              <a:t>1. BỐI CẢNH &amp; THÁCH THỨC THỰC TIỄN
Khó khăn đặc thù tại trường tiểu học xã đảo.
2. Ý TƯỞNG &amp; KIẾN TRÚC ETAN EduAI
Hệ sinh thái Hybrid AI (Gemini, Llama, EMA).
3. ĐỘT PHÁ 1: AI TRONG DẠY HỌC
Cá nhân hóa thích ứng &amp; Gamification.
4. PHÂN HỆ HỌC SINH &amp; GAMIFICATION
18 Rank EXP, 50 Nhiệm vụ, Visual Password.
5. ĐỘT PHÁ 2: AI TRONG ĐÁNH GIÁ
Chấm đa phương thức &amp; Chuẩn TT27.
6. HỢP TÁC &amp; ĐẤU TRƯỜNG TRI THỨC
Boss Arena, Thi đua 3 cấp, Serious Games.
7. PHÂN HỆ GIÁO VIÊN &amp; QUẢN TRỊ
vnEdu Sync, Nhập đề Word, Trợ giảng.
8. KẾT QUẢ &amp; TÍNH BỀN VỮNG
Minh chứng 1.145 HS, Đạo đức AI, Nhân rộng.</a:t>
            </a:r>
            <a:endParaRPr lang="en-US" sz="2800" b="1">
              <a:solidFill>
                <a:srgbClr val="002060"/>
              </a:solidFill>
              <a:latin typeface="Aptos" panose="020B0004020202020204" pitchFamily="34" charset="0"/>
            </a:endParaRPr>
          </a:p>
          <a:p>
            <a:r>
              <a:rPr lang="vi-VN" sz="2800" b="1">
                <a:solidFill>
                  <a:srgbClr val="002060"/>
                </a:solidFill>
                <a:latin typeface="Aptos" panose="020B0004020202020204" pitchFamily="34" charset="0"/>
              </a:rPr>
              <a:t>2. Ý TƯỞNG &amp; KIẾN TRÚC ETAN EduAI
Hệ sinh thái Hybrid AI (Gemini 2.0 Flash, Llama 3.3, EMA).
3. ĐỘT PHÁ 1: AI TRONG DẠY HỌC
Cá nhân hóa thích ứng (Adaptive) &amp; Đấu trường 18 Rank EXP.
4. ĐỘT PHÁ 2: AI TRONG ĐÁNH GIÁ
Chấm đa phương thức Paint/Scratch &amp; Chuẩn Thông tư 27.
5. KẾT QUẢ THỰC TIỄN &amp; TÍNH BỀN VỮNG
Minh chứng 1.145 học sinh, Đạo đức AI &amp; Khả năng nhân rộng.</a:t>
            </a:r>
            <a:endParaRPr lang="en-US" sz="2800" b="1">
              <a:solidFill>
                <a:srgbClr val="002060"/>
              </a:solidFill>
              <a:latin typeface="Aptos" panose="020B00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919749"/>
            <a:ext cx="18288000" cy="1367251"/>
          </a:xfrm>
          <a:custGeom>
            <a:avLst/>
            <a:gdLst/>
            <a:ahLst/>
            <a:cxnLst/>
            <a:rect l="l" t="t" r="r" b="b"/>
            <a:pathLst>
              <a:path w="18288000" h="1367251">
                <a:moveTo>
                  <a:pt x="0" y="0"/>
                </a:moveTo>
                <a:lnTo>
                  <a:pt x="18288000" y="0"/>
                </a:lnTo>
                <a:lnTo>
                  <a:pt x="18288000" y="1367251"/>
                </a:lnTo>
                <a:lnTo>
                  <a:pt x="0" y="1367251"/>
                </a:lnTo>
                <a:lnTo>
                  <a:pt x="0" y="0"/>
                </a:lnTo>
                <a:close/>
              </a:path>
            </a:pathLst>
          </a:custGeom>
          <a:blipFill>
            <a:blip r:embed="rId3"/>
            <a:stretch>
              <a:fillRect t="-652385"/>
            </a:stretch>
          </a:blipFill>
        </p:spPr>
        <p:txBody>
          <a:bodyPr/>
          <a:lstStyle/>
          <a:p>
            <a:endParaRPr lang="en-AU"/>
          </a:p>
        </p:txBody>
      </p:sp>
      <p:sp>
        <p:nvSpPr>
          <p:cNvPr id="3" name="TextBox 2">
            <a:extLst>
              <a:ext uri="{FF2B5EF4-FFF2-40B4-BE49-F238E27FC236}">
                <a16:creationId xmlns:a16="http://schemas.microsoft.com/office/drawing/2014/main" id="{C32C3F5A-1AAA-6DC6-5917-5EE6B49FA5FE}"/>
              </a:ext>
            </a:extLst>
          </p:cNvPr>
          <p:cNvSpPr txBox="1"/>
          <p:nvPr/>
        </p:nvSpPr>
        <p:spPr>
          <a:xfrm>
            <a:off x="825500" y="698500"/>
            <a:ext cx="6454011" cy="615553"/>
          </a:xfrm>
          <a:prstGeom prst="rect">
            <a:avLst/>
          </a:prstGeom>
          <a:noFill/>
        </p:spPr>
        <p:txBody>
          <a:bodyPr vert="horz" wrap="none" rtlCol="0">
            <a:spAutoFit/>
          </a:bodyPr>
          <a:lstStyle/>
          <a:p>
            <a:r>
              <a:rPr lang="en-US" sz="3400" b="1">
                <a:solidFill>
                  <a:srgbClr val="002060"/>
                </a:solidFill>
                <a:latin typeface="Aptos Display" panose="020B0004020202020204" pitchFamily="34" charset="0"/>
              </a:rPr>
              <a:t>BỐI CẢNH VÀ VẤN ĐỀ THỰC TIỄN</a:t>
            </a:r>
          </a:p>
        </p:txBody>
      </p:sp>
      <p:sp>
        <p:nvSpPr>
          <p:cNvPr id="5" name="Rectangle: Rounded Corners 4">
            <a:extLst>
              <a:ext uri="{FF2B5EF4-FFF2-40B4-BE49-F238E27FC236}">
                <a16:creationId xmlns:a16="http://schemas.microsoft.com/office/drawing/2014/main" id="{9901AF9A-8597-3CAD-BFF4-988B52D32430}"/>
              </a:ext>
            </a:extLst>
          </p:cNvPr>
          <p:cNvSpPr/>
          <p:nvPr/>
        </p:nvSpPr>
        <p:spPr>
          <a:xfrm>
            <a:off x="825500" y="1714500"/>
            <a:ext cx="9652000" cy="69215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529117E-CCFF-8D8C-2802-B7D7D763357D}"/>
              </a:ext>
            </a:extLst>
          </p:cNvPr>
          <p:cNvSpPr txBox="1"/>
          <p:nvPr/>
        </p:nvSpPr>
        <p:spPr>
          <a:xfrm>
            <a:off x="1079500" y="1905000"/>
            <a:ext cx="9144000" cy="6863417"/>
          </a:xfrm>
          <a:prstGeom prst="rect">
            <a:avLst/>
          </a:prstGeom>
          <a:noFill/>
        </p:spPr>
        <p:txBody>
          <a:bodyPr vert="horz" wrap="square" rtlCol="0">
            <a:spAutoFit/>
          </a:bodyPr>
          <a:lstStyle/>
          <a:p>
            <a:pPr algn="just"/>
            <a:r>
              <a:rPr lang="en-US" sz="2200" b="1">
                <a:solidFill>
                  <a:srgbClr val="002060"/>
                </a:solidFill>
                <a:latin typeface="Aptos" panose="020B0004020202020204" pitchFamily="34" charset="0"/>
              </a:rPr>
              <a:t>📍 </a:t>
            </a:r>
            <a:r>
              <a:rPr lang="vi-VN" sz="2200" b="1">
                <a:solidFill>
                  <a:srgbClr val="002060"/>
                </a:solidFill>
                <a:latin typeface="Aptos" panose="020B0004020202020204" pitchFamily="34" charset="0"/>
              </a:rPr>
              <a:t>ĐẶC THÙ ĐƠN VỊ (Trường Tiểu học Tân Thới, Đồng Tháp)
</a:t>
            </a:r>
            <a:r>
              <a:rPr lang="en-US" sz="2200" b="1">
                <a:solidFill>
                  <a:srgbClr val="002060"/>
                </a:solidFill>
                <a:latin typeface="Aptos" panose="020B0004020202020204" pitchFamily="34" charset="0"/>
              </a:rPr>
              <a:t>- </a:t>
            </a:r>
            <a:r>
              <a:rPr lang="vi-VN" sz="2200" b="1">
                <a:solidFill>
                  <a:srgbClr val="002060"/>
                </a:solidFill>
                <a:latin typeface="Aptos" panose="020B0004020202020204" pitchFamily="34" charset="0"/>
              </a:rPr>
              <a:t>Học sinh tại xã đảo còn nhiều thiệt thòi về điều kiện trang thiết bị, ít cơ hội tiếp cận công nghệ số và AI hiện đại so với học sinh thành thị.
</a:t>
            </a:r>
            <a:r>
              <a:rPr lang="en-US" sz="2200" b="1">
                <a:solidFill>
                  <a:srgbClr val="002060"/>
                </a:solidFill>
                <a:latin typeface="Aptos" panose="020B0004020202020204" pitchFamily="34" charset="0"/>
              </a:rPr>
              <a:t>- 2</a:t>
            </a:r>
            <a:r>
              <a:rPr lang="vi-VN" sz="2200" b="1">
                <a:solidFill>
                  <a:srgbClr val="002060"/>
                </a:solidFill>
                <a:latin typeface="Aptos" panose="020B0004020202020204" pitchFamily="34" charset="0"/>
              </a:rPr>
              <a:t> giáo viên phụ trách giảng dạy cả 2 môn Tin học và Công nghệ cho hơn </a:t>
            </a:r>
            <a:r>
              <a:rPr lang="en-US" sz="2200" b="1">
                <a:solidFill>
                  <a:srgbClr val="002060"/>
                </a:solidFill>
                <a:latin typeface="Aptos" panose="020B0004020202020204" pitchFamily="34" charset="0"/>
              </a:rPr>
              <a:t>50</a:t>
            </a:r>
            <a:r>
              <a:rPr lang="vi-VN" sz="2200" b="1">
                <a:solidFill>
                  <a:srgbClr val="002060"/>
                </a:solidFill>
                <a:latin typeface="Aptos" panose="020B0004020202020204" pitchFamily="34" charset="0"/>
              </a:rPr>
              <a:t>0 học sinh.
⚡ NHỮNG 'NÚT THẮT' SƯ PHẠM GẶP PHẢI
</a:t>
            </a:r>
            <a:r>
              <a:rPr lang="en-US" sz="2200" b="1">
                <a:solidFill>
                  <a:srgbClr val="002060"/>
                </a:solidFill>
                <a:latin typeface="Aptos" panose="020B0004020202020204" pitchFamily="34" charset="0"/>
              </a:rPr>
              <a:t>- </a:t>
            </a:r>
            <a:r>
              <a:rPr lang="vi-VN" sz="2200" b="1">
                <a:solidFill>
                  <a:srgbClr val="002060"/>
                </a:solidFill>
                <a:latin typeface="Aptos" panose="020B0004020202020204" pitchFamily="34" charset="0"/>
              </a:rPr>
              <a:t> Áp lực nhận xét đánh giá thường xuyên: Mỗi ngày nhận xét và chấm bài cho hơn 100 lượt học sinh; vừa bao quát lý thuyết, vừa chấm từng bài thực hành.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Giới hạn thời gian tiết học: Thời lượng chỉ 35 phút/tiết cho lớp 35–40 em, giáo viên không thể theo sát, hướng dẫn và sửa lỗi chi tiết cho từng bài làm.
</a:t>
            </a:r>
            <a:r>
              <a:rPr lang="en-US" sz="2200" b="1">
                <a:solidFill>
                  <a:srgbClr val="002060"/>
                </a:solidFill>
                <a:latin typeface="Aptos" panose="020B0004020202020204" pitchFamily="34" charset="0"/>
              </a:rPr>
              <a:t>📊 </a:t>
            </a:r>
            <a:r>
              <a:rPr lang="vi-VN" sz="2200" b="1">
                <a:solidFill>
                  <a:srgbClr val="002060"/>
                </a:solidFill>
                <a:latin typeface="Aptos" panose="020B0004020202020204" pitchFamily="34" charset="0"/>
              </a:rPr>
              <a:t>SỐ LIỆU KHẢO SÁT BAN ĐẦU (Trước khi áp dụng giải pháp)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68.5% học sinh cảm thấy lo âu, áp lực khi đến các kỳ kiểm tra.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55.0% học sinh bế tắc khi lập trình Scratch mà không kịp có giáo viên hỗ trợ.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12 – 15 giờ/kỳ: Thời gian trung bình giáo viên phải bỏ ra ngoài giờ để nhập nhận xét thủ công vào vnEdu.</a:t>
            </a:r>
            <a:endParaRPr lang="en-US" sz="2200" b="1">
              <a:solidFill>
                <a:srgbClr val="002060"/>
              </a:solidFill>
              <a:latin typeface="Aptos" panose="020B0004020202020204" pitchFamily="34" charset="0"/>
            </a:endParaRPr>
          </a:p>
        </p:txBody>
      </p:sp>
      <p:sp>
        <p:nvSpPr>
          <p:cNvPr id="7" name="Rectangle: Rounded Corners 6">
            <a:extLst>
              <a:ext uri="{FF2B5EF4-FFF2-40B4-BE49-F238E27FC236}">
                <a16:creationId xmlns:a16="http://schemas.microsoft.com/office/drawing/2014/main" id="{03F945F8-8CA6-A765-51C9-BCC875CF179B}"/>
              </a:ext>
            </a:extLst>
          </p:cNvPr>
          <p:cNvSpPr/>
          <p:nvPr/>
        </p:nvSpPr>
        <p:spPr>
          <a:xfrm>
            <a:off x="10795000" y="1714500"/>
            <a:ext cx="6667500" cy="6921500"/>
          </a:xfrm>
          <a:prstGeom prst="roundRect">
            <a:avLst/>
          </a:prstGeom>
          <a:solidFill>
            <a:srgbClr val="FFFFFF"/>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EB9ED63-2CDB-7BCA-79A7-613B5E6B9E9B}"/>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985500" y="1905000"/>
            <a:ext cx="6286500" cy="5651500"/>
          </a:xfrm>
          <a:prstGeom prst="rect">
            <a:avLst/>
          </a:prstGeom>
        </p:spPr>
      </p:pic>
      <p:sp>
        <p:nvSpPr>
          <p:cNvPr id="16" name="TextBox 15">
            <a:extLst>
              <a:ext uri="{FF2B5EF4-FFF2-40B4-BE49-F238E27FC236}">
                <a16:creationId xmlns:a16="http://schemas.microsoft.com/office/drawing/2014/main" id="{6A2DCD63-FCC8-F4EC-F33C-ACF86D16F09F}"/>
              </a:ext>
            </a:extLst>
          </p:cNvPr>
          <p:cNvSpPr txBox="1"/>
          <p:nvPr/>
        </p:nvSpPr>
        <p:spPr>
          <a:xfrm>
            <a:off x="10985500" y="7683500"/>
            <a:ext cx="6286500" cy="553998"/>
          </a:xfrm>
          <a:prstGeom prst="rect">
            <a:avLst/>
          </a:prstGeom>
          <a:noFill/>
        </p:spPr>
        <p:txBody>
          <a:bodyPr vert="horz" wrap="square" rtlCol="0">
            <a:spAutoFit/>
          </a:bodyPr>
          <a:lstStyle/>
          <a:p>
            <a:pPr algn="ctr"/>
            <a:r>
              <a:rPr lang="vi-VN" sz="1500" b="1" i="1">
                <a:solidFill>
                  <a:srgbClr val="002060"/>
                </a:solidFill>
                <a:latin typeface="Aptos" panose="020B0004020202020204" pitchFamily="34" charset="0"/>
              </a:rPr>
              <a:t>Phòng máy tính Trường TH Tân Thới (Đồng Tháp)
Học sinh xã đảo nỗ lực học tập với khẩu hiệu 'Học đi đôi với hành'</a:t>
            </a:r>
            <a:endParaRPr lang="en-US" sz="1500" b="1" i="1">
              <a:solidFill>
                <a:srgbClr val="002060"/>
              </a:solidFill>
              <a:latin typeface="Aptos" panose="020B00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97054-F3C6-020A-1946-49F4ED94627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ECED841-5AD4-E12D-6907-A015FF5D65D6}"/>
              </a:ext>
            </a:extLst>
          </p:cNvPr>
          <p:cNvSpPr/>
          <p:nvPr/>
        </p:nvSpPr>
        <p:spPr>
          <a:xfrm>
            <a:off x="0" y="8919749"/>
            <a:ext cx="18288000" cy="1367251"/>
          </a:xfrm>
          <a:custGeom>
            <a:avLst/>
            <a:gdLst/>
            <a:ahLst/>
            <a:cxnLst/>
            <a:rect l="l" t="t" r="r" b="b"/>
            <a:pathLst>
              <a:path w="18288000" h="1367251">
                <a:moveTo>
                  <a:pt x="0" y="0"/>
                </a:moveTo>
                <a:lnTo>
                  <a:pt x="18288000" y="0"/>
                </a:lnTo>
                <a:lnTo>
                  <a:pt x="18288000" y="1367251"/>
                </a:lnTo>
                <a:lnTo>
                  <a:pt x="0" y="1367251"/>
                </a:lnTo>
                <a:lnTo>
                  <a:pt x="0" y="0"/>
                </a:lnTo>
                <a:close/>
              </a:path>
            </a:pathLst>
          </a:custGeom>
          <a:blipFill>
            <a:blip r:embed="rId3"/>
            <a:stretch>
              <a:fillRect t="-652385"/>
            </a:stretch>
          </a:blipFill>
        </p:spPr>
        <p:txBody>
          <a:bodyPr/>
          <a:lstStyle/>
          <a:p>
            <a:endParaRPr lang="en-AU"/>
          </a:p>
        </p:txBody>
      </p:sp>
      <p:sp>
        <p:nvSpPr>
          <p:cNvPr id="3" name="TextBox 2">
            <a:extLst>
              <a:ext uri="{FF2B5EF4-FFF2-40B4-BE49-F238E27FC236}">
                <a16:creationId xmlns:a16="http://schemas.microsoft.com/office/drawing/2014/main" id="{4C2404B6-52B3-2B95-06D8-A3E31FE0615B}"/>
              </a:ext>
            </a:extLst>
          </p:cNvPr>
          <p:cNvSpPr txBox="1"/>
          <p:nvPr/>
        </p:nvSpPr>
        <p:spPr>
          <a:xfrm>
            <a:off x="825500" y="266700"/>
            <a:ext cx="9009198" cy="584775"/>
          </a:xfrm>
          <a:prstGeom prst="rect">
            <a:avLst/>
          </a:prstGeom>
          <a:noFill/>
        </p:spPr>
        <p:txBody>
          <a:bodyPr vert="horz" wrap="none" rtlCol="0">
            <a:spAutoFit/>
          </a:bodyPr>
          <a:lstStyle/>
          <a:p>
            <a:r>
              <a:rPr lang="vi-VN" sz="3200" b="1">
                <a:solidFill>
                  <a:srgbClr val="002060"/>
                </a:solidFill>
                <a:latin typeface="Aptos Display" panose="020B0004020202020204" pitchFamily="34" charset="0"/>
              </a:rPr>
              <a:t>Ý TƯỞNG &amp; KIẾN TRÚC HỆ SINH THÁI ETAN EDUAI</a:t>
            </a:r>
            <a:endParaRPr lang="en-US" sz="3200" b="1">
              <a:solidFill>
                <a:srgbClr val="002060"/>
              </a:solidFill>
              <a:latin typeface="Aptos Display" panose="020B0004020202020204" pitchFamily="34" charset="0"/>
            </a:endParaRPr>
          </a:p>
        </p:txBody>
      </p:sp>
      <p:sp>
        <p:nvSpPr>
          <p:cNvPr id="5" name="Rectangle: Rounded Corners 4">
            <a:extLst>
              <a:ext uri="{FF2B5EF4-FFF2-40B4-BE49-F238E27FC236}">
                <a16:creationId xmlns:a16="http://schemas.microsoft.com/office/drawing/2014/main" id="{52B3D995-BAD0-D81E-1389-DCAF937C3038}"/>
              </a:ext>
            </a:extLst>
          </p:cNvPr>
          <p:cNvSpPr/>
          <p:nvPr/>
        </p:nvSpPr>
        <p:spPr>
          <a:xfrm>
            <a:off x="789106" y="825500"/>
            <a:ext cx="10033000" cy="20955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49E152B-8B27-7A4C-74B4-AD67BE54896B}"/>
              </a:ext>
            </a:extLst>
          </p:cNvPr>
          <p:cNvSpPr txBox="1"/>
          <p:nvPr/>
        </p:nvSpPr>
        <p:spPr>
          <a:xfrm>
            <a:off x="979606" y="889000"/>
            <a:ext cx="9652000" cy="2123658"/>
          </a:xfrm>
          <a:prstGeom prst="rect">
            <a:avLst/>
          </a:prstGeom>
          <a:noFill/>
        </p:spPr>
        <p:txBody>
          <a:bodyPr vert="horz" wrap="square" rtlCol="0">
            <a:spAutoFit/>
          </a:bodyPr>
          <a:lstStyle/>
          <a:p>
            <a:pPr algn="just"/>
            <a:r>
              <a:rPr lang="en-US" sz="2200" b="1">
                <a:solidFill>
                  <a:srgbClr val="002060"/>
                </a:solidFill>
                <a:latin typeface="Aptos" panose="020B0004020202020204" pitchFamily="34" charset="0"/>
              </a:rPr>
              <a:t>🎮 </a:t>
            </a:r>
            <a:r>
              <a:rPr lang="vi-VN" sz="2200" b="1">
                <a:solidFill>
                  <a:srgbClr val="002060"/>
                </a:solidFill>
                <a:latin typeface="Aptos" panose="020B0004020202020204" pitchFamily="34" charset="0"/>
              </a:rPr>
              <a:t>TẦNG 1: TRẢI NGHIỆM HỌC TẬP &amp; GAMIFICATION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Nền tảng Web chạy trực tiếp trên trình duyệt, tương thích hoàn toàn máy tính cấu hình cũ phòng máy, máy tính bảng và điện thoại.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Gamification 18 cấp bậc Rank EXP (Tân Binh ➔ Huyền Thoại), linh vật đồng hành vui nhộn, đấu trường săn Boss tri thức, duy trì chuỗi học liên tục (Streak </a:t>
            </a:r>
            <a:r>
              <a:rPr lang="en-US" sz="2200" b="1">
                <a:solidFill>
                  <a:srgbClr val="002060"/>
                </a:solidFill>
                <a:latin typeface="Aptos" panose="020B0004020202020204" pitchFamily="34" charset="0"/>
              </a:rPr>
              <a:t>🔥).</a:t>
            </a:r>
          </a:p>
        </p:txBody>
      </p:sp>
      <p:sp>
        <p:nvSpPr>
          <p:cNvPr id="9" name="Rectangle: Rounded Corners 8">
            <a:extLst>
              <a:ext uri="{FF2B5EF4-FFF2-40B4-BE49-F238E27FC236}">
                <a16:creationId xmlns:a16="http://schemas.microsoft.com/office/drawing/2014/main" id="{848E065D-3934-3978-0F34-1A63F0CE3263}"/>
              </a:ext>
            </a:extLst>
          </p:cNvPr>
          <p:cNvSpPr/>
          <p:nvPr/>
        </p:nvSpPr>
        <p:spPr>
          <a:xfrm>
            <a:off x="789106" y="3056290"/>
            <a:ext cx="10033000" cy="3202821"/>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EB9649E-3AD1-DD41-7D6C-12434F7FE8FA}"/>
              </a:ext>
            </a:extLst>
          </p:cNvPr>
          <p:cNvSpPr txBox="1"/>
          <p:nvPr/>
        </p:nvSpPr>
        <p:spPr>
          <a:xfrm>
            <a:off x="979606" y="3119791"/>
            <a:ext cx="9652000" cy="3139321"/>
          </a:xfrm>
          <a:prstGeom prst="rect">
            <a:avLst/>
          </a:prstGeom>
          <a:noFill/>
        </p:spPr>
        <p:txBody>
          <a:bodyPr vert="horz" wrap="square" rtlCol="0">
            <a:spAutoFit/>
          </a:bodyPr>
          <a:lstStyle/>
          <a:p>
            <a:pPr algn="just"/>
            <a:r>
              <a:rPr lang="en-US" sz="2200" b="1">
                <a:solidFill>
                  <a:srgbClr val="002060"/>
                </a:solidFill>
                <a:latin typeface="Aptos" panose="020B0004020202020204" pitchFamily="34" charset="0"/>
              </a:rPr>
              <a:t>🧠 </a:t>
            </a:r>
            <a:r>
              <a:rPr lang="vi-VN" sz="2200" b="1">
                <a:solidFill>
                  <a:srgbClr val="002060"/>
                </a:solidFill>
                <a:latin typeface="Aptos" panose="020B0004020202020204" pitchFamily="34" charset="0"/>
              </a:rPr>
              <a:t>TẦNG 2: LÕI AI SƯ PHẠM ĐA PHƯƠNG THỨC (Hybrid AI Core)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Google Gemini 2.0 Flash (Multimodal): Chấm ảnh thực hành vẽ Paint, soạn thảo Word bằng đối chiếu ảnh mẫu giáo viên.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Groq Cloud (Llama 3.3 70B): Chấm câu hỏi tự luận theo rubric từ khóa và phân tích ngữ cảnh chuẩn CT GDPT 2018.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AST Syntax Parser: Bóc tách cây cú pháp mã lệnh Scratch (.sb3) tự động trong 45 giây.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Thuật toán EMA (Adaptive Learning): Tự chẩn đoán điểm yếu nhất và sinh đề luyện tập bù đắp thích ứng.</a:t>
            </a:r>
            <a:endParaRPr lang="en-US" sz="2200" b="1">
              <a:solidFill>
                <a:srgbClr val="002060"/>
              </a:solidFill>
              <a:latin typeface="Aptos" panose="020B0004020202020204" pitchFamily="34" charset="0"/>
            </a:endParaRPr>
          </a:p>
        </p:txBody>
      </p:sp>
      <p:sp>
        <p:nvSpPr>
          <p:cNvPr id="11" name="Rectangle: Rounded Corners 10">
            <a:extLst>
              <a:ext uri="{FF2B5EF4-FFF2-40B4-BE49-F238E27FC236}">
                <a16:creationId xmlns:a16="http://schemas.microsoft.com/office/drawing/2014/main" id="{329974A5-4558-42D8-1D56-2CCF8F6830F4}"/>
              </a:ext>
            </a:extLst>
          </p:cNvPr>
          <p:cNvSpPr/>
          <p:nvPr/>
        </p:nvSpPr>
        <p:spPr>
          <a:xfrm>
            <a:off x="808440" y="6542861"/>
            <a:ext cx="10033000" cy="19685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846B87C-A11D-8C76-74E3-95BE567DF58E}"/>
              </a:ext>
            </a:extLst>
          </p:cNvPr>
          <p:cNvSpPr txBox="1"/>
          <p:nvPr/>
        </p:nvSpPr>
        <p:spPr>
          <a:xfrm>
            <a:off x="1170106" y="6634559"/>
            <a:ext cx="9652000" cy="1785104"/>
          </a:xfrm>
          <a:prstGeom prst="rect">
            <a:avLst/>
          </a:prstGeom>
          <a:noFill/>
        </p:spPr>
        <p:txBody>
          <a:bodyPr vert="horz" wrap="square" rtlCol="0">
            <a:spAutoFit/>
          </a:bodyPr>
          <a:lstStyle/>
          <a:p>
            <a:pPr algn="just"/>
            <a:r>
              <a:rPr lang="vi-VN" sz="2200" b="1">
                <a:solidFill>
                  <a:srgbClr val="002060"/>
                </a:solidFill>
                <a:latin typeface="Aptos" panose="020B0004020202020204" pitchFamily="34" charset="0"/>
              </a:rPr>
              <a:t>⚙️ TẦNG 3: TỰ ĐỘNG HÓA QUẢN LÝ &amp; BẢO MẬT (School Operations)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vnEdu Sync (Chrome Extension): Điền tự động nhận xét định kỳ vào hệ thống quản lý quốc gia trong 1 chạm (tiết kiệm 95% thời gian).
</a:t>
            </a:r>
            <a:r>
              <a:rPr lang="en-US" sz="2200" b="1">
                <a:solidFill>
                  <a:srgbClr val="002060"/>
                </a:solidFill>
                <a:latin typeface="Aptos" panose="020B0004020202020204" pitchFamily="34" charset="0"/>
              </a:rPr>
              <a:t>-</a:t>
            </a:r>
            <a:r>
              <a:rPr lang="vi-VN" sz="2200" b="1">
                <a:solidFill>
                  <a:srgbClr val="002060"/>
                </a:solidFill>
                <a:latin typeface="Aptos" panose="020B0004020202020204" pitchFamily="34" charset="0"/>
              </a:rPr>
              <a:t> Quyền riêng tư &amp; An toàn (Responsible AI): Che mờ tên học sinh (Masking N.V.An) chuẩn COPPA; giáo viên giữ quyền duyệt cuối (Human-in-the-loop).</a:t>
            </a:r>
            <a:endParaRPr lang="en-US" sz="2200" b="1">
              <a:solidFill>
                <a:srgbClr val="002060"/>
              </a:solidFill>
              <a:latin typeface="Aptos" panose="020B0004020202020204" pitchFamily="34" charset="0"/>
            </a:endParaRPr>
          </a:p>
        </p:txBody>
      </p:sp>
      <p:sp>
        <p:nvSpPr>
          <p:cNvPr id="13" name="Rectangle: Rounded Corners 12">
            <a:extLst>
              <a:ext uri="{FF2B5EF4-FFF2-40B4-BE49-F238E27FC236}">
                <a16:creationId xmlns:a16="http://schemas.microsoft.com/office/drawing/2014/main" id="{2C74A522-A464-C5EF-AF06-29B1CF5E764D}"/>
              </a:ext>
            </a:extLst>
          </p:cNvPr>
          <p:cNvSpPr/>
          <p:nvPr/>
        </p:nvSpPr>
        <p:spPr>
          <a:xfrm>
            <a:off x="11176000" y="1714500"/>
            <a:ext cx="6286500" cy="6921500"/>
          </a:xfrm>
          <a:prstGeom prst="roundRect">
            <a:avLst/>
          </a:prstGeom>
          <a:solidFill>
            <a:srgbClr val="FFFFFF"/>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AE5E43A4-0F9D-C661-264E-F77DAE75BB13}"/>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1366500" y="1905000"/>
            <a:ext cx="5905500" cy="3873500"/>
          </a:xfrm>
          <a:prstGeom prst="rect">
            <a:avLst/>
          </a:prstGeom>
        </p:spPr>
      </p:pic>
      <p:sp>
        <p:nvSpPr>
          <p:cNvPr id="24" name="TextBox 23">
            <a:extLst>
              <a:ext uri="{FF2B5EF4-FFF2-40B4-BE49-F238E27FC236}">
                <a16:creationId xmlns:a16="http://schemas.microsoft.com/office/drawing/2014/main" id="{4E020D97-9DD8-6EEC-C843-51EFBA9AC816}"/>
              </a:ext>
            </a:extLst>
          </p:cNvPr>
          <p:cNvSpPr txBox="1"/>
          <p:nvPr/>
        </p:nvSpPr>
        <p:spPr>
          <a:xfrm>
            <a:off x="11366500" y="5969000"/>
            <a:ext cx="5905500" cy="2246769"/>
          </a:xfrm>
          <a:prstGeom prst="rect">
            <a:avLst/>
          </a:prstGeom>
          <a:noFill/>
        </p:spPr>
        <p:txBody>
          <a:bodyPr vert="horz" wrap="square" rtlCol="0">
            <a:spAutoFit/>
          </a:bodyPr>
          <a:lstStyle/>
          <a:p>
            <a:r>
              <a:rPr lang="vi-VN" sz="2000" b="1">
                <a:solidFill>
                  <a:srgbClr val="002060"/>
                </a:solidFill>
                <a:latin typeface="Aptos" panose="020B0004020202020204" pitchFamily="34" charset="0"/>
              </a:rPr>
              <a:t>HỆ THỐNG ĐỒNG HÀNH TOÀN DIỆN
</a:t>
            </a:r>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Học sinh: Tự giác học tập qua thử thách game hóa, được Trợ lý AI chỉ dẫn từng bước logic.
</a:t>
            </a:r>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Giáo viên: Giải phóng 85% thời gian chấm bài và gánh nặng sổ sách điện tử.</a:t>
            </a:r>
            <a:endParaRPr lang="en-US" sz="2000" b="1">
              <a:solidFill>
                <a:srgbClr val="002060"/>
              </a:solidFill>
              <a:latin typeface="Aptos" panose="020B0004020202020204" pitchFamily="34" charset="0"/>
            </a:endParaRPr>
          </a:p>
        </p:txBody>
      </p:sp>
    </p:spTree>
    <p:extLst>
      <p:ext uri="{BB962C8B-B14F-4D97-AF65-F5344CB8AC3E}">
        <p14:creationId xmlns:p14="http://schemas.microsoft.com/office/powerpoint/2010/main" val="4138930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0" y="8919749"/>
            <a:ext cx="18288000" cy="1367251"/>
          </a:xfrm>
          <a:custGeom>
            <a:avLst/>
            <a:gdLst/>
            <a:ahLst/>
            <a:cxnLst/>
            <a:rect l="l" t="t" r="r" b="b"/>
            <a:pathLst>
              <a:path w="18288000" h="1367251">
                <a:moveTo>
                  <a:pt x="0" y="0"/>
                </a:moveTo>
                <a:lnTo>
                  <a:pt x="18288000" y="0"/>
                </a:lnTo>
                <a:lnTo>
                  <a:pt x="18288000" y="1367251"/>
                </a:lnTo>
                <a:lnTo>
                  <a:pt x="0" y="1367251"/>
                </a:lnTo>
                <a:lnTo>
                  <a:pt x="0" y="0"/>
                </a:lnTo>
                <a:close/>
              </a:path>
            </a:pathLst>
          </a:custGeom>
          <a:blipFill>
            <a:blip r:embed="rId3"/>
            <a:stretch>
              <a:fillRect t="-652385"/>
            </a:stretch>
          </a:blipFill>
        </p:spPr>
        <p:txBody>
          <a:bodyPr/>
          <a:lstStyle/>
          <a:p>
            <a:endParaRPr lang="en-AU"/>
          </a:p>
        </p:txBody>
      </p:sp>
      <p:sp>
        <p:nvSpPr>
          <p:cNvPr id="3" name="TextBox 2">
            <a:extLst>
              <a:ext uri="{FF2B5EF4-FFF2-40B4-BE49-F238E27FC236}">
                <a16:creationId xmlns:a16="http://schemas.microsoft.com/office/drawing/2014/main" id="{14746F36-743C-88A0-BD52-05952861CA15}"/>
              </a:ext>
            </a:extLst>
          </p:cNvPr>
          <p:cNvSpPr txBox="1"/>
          <p:nvPr/>
        </p:nvSpPr>
        <p:spPr>
          <a:xfrm>
            <a:off x="825500" y="698500"/>
            <a:ext cx="11128303" cy="553998"/>
          </a:xfrm>
          <a:prstGeom prst="rect">
            <a:avLst/>
          </a:prstGeom>
          <a:noFill/>
        </p:spPr>
        <p:txBody>
          <a:bodyPr vert="horz" wrap="none" rtlCol="0">
            <a:spAutoFit/>
          </a:bodyPr>
          <a:lstStyle/>
          <a:p>
            <a:r>
              <a:rPr lang="en-US" sz="3000" b="1">
                <a:solidFill>
                  <a:srgbClr val="002060"/>
                </a:solidFill>
                <a:latin typeface="Aptos Display" panose="020B0004020202020204" pitchFamily="34" charset="0"/>
              </a:rPr>
              <a:t>ỨNG DỤNG AI TRONG DẠY HỌC: CÁ NHÂN HÓA &amp; TẠO ĐỘNG LỰC</a:t>
            </a:r>
          </a:p>
        </p:txBody>
      </p:sp>
      <p:sp>
        <p:nvSpPr>
          <p:cNvPr id="4" name="Rectangle: Rounded Corners 3">
            <a:extLst>
              <a:ext uri="{FF2B5EF4-FFF2-40B4-BE49-F238E27FC236}">
                <a16:creationId xmlns:a16="http://schemas.microsoft.com/office/drawing/2014/main" id="{B3D8C541-82C8-0510-7446-7DDA2E4F67F9}"/>
              </a:ext>
            </a:extLst>
          </p:cNvPr>
          <p:cNvSpPr/>
          <p:nvPr/>
        </p:nvSpPr>
        <p:spPr>
          <a:xfrm>
            <a:off x="825500" y="1714500"/>
            <a:ext cx="10414000" cy="69215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300954D-304B-C9A8-35A2-E1CFD6D9889D}"/>
              </a:ext>
            </a:extLst>
          </p:cNvPr>
          <p:cNvSpPr txBox="1"/>
          <p:nvPr/>
        </p:nvSpPr>
        <p:spPr>
          <a:xfrm>
            <a:off x="1079500" y="1841500"/>
            <a:ext cx="9906000" cy="6740307"/>
          </a:xfrm>
          <a:prstGeom prst="rect">
            <a:avLst/>
          </a:prstGeom>
          <a:noFill/>
        </p:spPr>
        <p:txBody>
          <a:bodyPr vert="horz" wrap="square" rtlCol="0">
            <a:spAutoFit/>
          </a:bodyPr>
          <a:lstStyle/>
          <a:p>
            <a:pPr algn="just"/>
            <a:r>
              <a:rPr lang="vi-VN" sz="2400" b="1">
                <a:solidFill>
                  <a:srgbClr val="002060"/>
                </a:solidFill>
                <a:latin typeface="Aptos" panose="020B0004020202020204" pitchFamily="34" charset="0"/>
              </a:rPr>
              <a:t>1. ĐỘNG CƠ HỌC TẬP THÍCH ỨNG CÁ NHÂN HÓA (Adaptive Learning)
</a:t>
            </a:r>
            <a:r>
              <a:rPr lang="en-US" sz="2400" b="1">
                <a:solidFill>
                  <a:srgbClr val="002060"/>
                </a:solidFill>
                <a:latin typeface="Aptos" panose="020B0004020202020204" pitchFamily="34" charset="0"/>
              </a:rPr>
              <a:t>- </a:t>
            </a:r>
            <a:r>
              <a:rPr lang="vi-VN" sz="2400" b="1">
                <a:solidFill>
                  <a:srgbClr val="002060"/>
                </a:solidFill>
                <a:latin typeface="Aptos" panose="020B0004020202020204" pitchFamily="34" charset="0"/>
              </a:rPr>
              <a:t>Thuật toán Exponential Moving Average (EMA) liên tục theo dõi và cập nhật độ thành thạo từng kỹ năng của học sinh.
</a:t>
            </a:r>
            <a:r>
              <a:rPr lang="en-US" sz="2400" b="1">
                <a:solidFill>
                  <a:srgbClr val="002060"/>
                </a:solidFill>
                <a:latin typeface="Aptos" panose="020B0004020202020204" pitchFamily="34" charset="0"/>
              </a:rPr>
              <a:t>- </a:t>
            </a:r>
            <a:r>
              <a:rPr lang="vi-VN" sz="2400" b="1">
                <a:solidFill>
                  <a:srgbClr val="002060"/>
                </a:solidFill>
                <a:latin typeface="Aptos" panose="020B0004020202020204" pitchFamily="34" charset="0"/>
              </a:rPr>
              <a:t>Hệ thống tự chẩn đoán điểm nghẽn kiến thức (Weak Skills) và tự động sinh đề luyện tập phục hồi thích ứng (gồm 50% câu sai quá khứ + 50% câu hỏi củng cố), giúp lấp đầy lỗ hổng cho từng em mà không cào bằng.
2. GAMIFICATION 18 BẬC HẠNG EXP &amp; NHIỆM VỤ SƯ PHẠM
</a:t>
            </a:r>
            <a:r>
              <a:rPr lang="en-US" sz="2400" b="1">
                <a:solidFill>
                  <a:srgbClr val="002060"/>
                </a:solidFill>
                <a:latin typeface="Aptos" panose="020B0004020202020204" pitchFamily="34" charset="0"/>
              </a:rPr>
              <a:t>- </a:t>
            </a:r>
            <a:r>
              <a:rPr lang="vi-VN" sz="2400" b="1">
                <a:solidFill>
                  <a:srgbClr val="002060"/>
                </a:solidFill>
                <a:latin typeface="Aptos" panose="020B0004020202020204" pitchFamily="34" charset="0"/>
              </a:rPr>
              <a:t>Lộ trình tiến bộ 18 cấp bậc rank trực quan (từ Tân Binh 0 EXP đến Huyền Thoại ≥ 1.000.000 EXP) gắn liền với chuẩn kiến thức GDPT 2018.
</a:t>
            </a:r>
            <a:r>
              <a:rPr lang="en-US" sz="2400" b="1">
                <a:solidFill>
                  <a:srgbClr val="002060"/>
                </a:solidFill>
                <a:latin typeface="Aptos" panose="020B0004020202020204" pitchFamily="34" charset="0"/>
              </a:rPr>
              <a:t>-</a:t>
            </a:r>
            <a:r>
              <a:rPr lang="vi-VN" sz="2400" b="1">
                <a:solidFill>
                  <a:srgbClr val="002060"/>
                </a:solidFill>
                <a:latin typeface="Aptos" panose="020B0004020202020204" pitchFamily="34" charset="0"/>
              </a:rPr>
              <a:t> Hệ thống nhiệm vụ duy trì chuỗi ngày học liên tục (Streak </a:t>
            </a:r>
            <a:r>
              <a:rPr lang="en-US" sz="2400" b="1">
                <a:solidFill>
                  <a:srgbClr val="002060"/>
                </a:solidFill>
                <a:latin typeface="Aptos" panose="020B0004020202020204" pitchFamily="34" charset="0"/>
              </a:rPr>
              <a:t>🔥) </a:t>
            </a:r>
            <a:r>
              <a:rPr lang="vi-VN" sz="2400" b="1">
                <a:solidFill>
                  <a:srgbClr val="002060"/>
                </a:solidFill>
                <a:latin typeface="Aptos" panose="020B0004020202020204" pitchFamily="34" charset="0"/>
              </a:rPr>
              <a:t>và đấu trường săn Boss tri thức, biến việc ôn thi thành hành trình phiêu lưu đầy hứng khởi.
3. TRỢ LÝ AI ĐỒNG HÀNH &amp; GỢI Ý TƯ DUY (Scaffolding Support)
</a:t>
            </a:r>
            <a:r>
              <a:rPr lang="en-US" sz="2400" b="1">
                <a:solidFill>
                  <a:srgbClr val="002060"/>
                </a:solidFill>
                <a:latin typeface="Aptos" panose="020B0004020202020204" pitchFamily="34" charset="0"/>
              </a:rPr>
              <a:t>- </a:t>
            </a:r>
            <a:r>
              <a:rPr lang="vi-VN" sz="2400" b="1">
                <a:solidFill>
                  <a:srgbClr val="002060"/>
                </a:solidFill>
                <a:latin typeface="Aptos" panose="020B0004020202020204" pitchFamily="34" charset="0"/>
              </a:rPr>
              <a:t>Hỗ trợ học sinh khi thực hành lập trình Scratch và giải Toán: Gợi ý phương pháp và giải thích lỗi sai logic từng bước thay vì giải hộ đáp án, giúp hình thành năng lực số và tư duy độc lập.</a:t>
            </a:r>
            <a:endParaRPr lang="en-US" sz="2400" b="1">
              <a:solidFill>
                <a:srgbClr val="002060"/>
              </a:solidFill>
              <a:latin typeface="Aptos" panose="020B0004020202020204" pitchFamily="34" charset="0"/>
            </a:endParaRPr>
          </a:p>
        </p:txBody>
      </p:sp>
      <p:sp>
        <p:nvSpPr>
          <p:cNvPr id="8" name="Rectangle: Rounded Corners 7">
            <a:extLst>
              <a:ext uri="{FF2B5EF4-FFF2-40B4-BE49-F238E27FC236}">
                <a16:creationId xmlns:a16="http://schemas.microsoft.com/office/drawing/2014/main" id="{805B1DD3-BCC8-ACAE-4108-0D8BB3A8AB1D}"/>
              </a:ext>
            </a:extLst>
          </p:cNvPr>
          <p:cNvSpPr/>
          <p:nvPr/>
        </p:nvSpPr>
        <p:spPr>
          <a:xfrm>
            <a:off x="11557000" y="1714500"/>
            <a:ext cx="5905500" cy="6921500"/>
          </a:xfrm>
          <a:prstGeom prst="roundRect">
            <a:avLst/>
          </a:prstGeom>
          <a:solidFill>
            <a:srgbClr val="FFFFFF"/>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F5FA42B-4653-686B-D196-0EA77EFE70CD}"/>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1747500" y="1905000"/>
            <a:ext cx="5524500" cy="5397500"/>
          </a:xfrm>
          <a:prstGeom prst="rect">
            <a:avLst/>
          </a:prstGeom>
        </p:spPr>
      </p:pic>
      <p:sp>
        <p:nvSpPr>
          <p:cNvPr id="16" name="TextBox 15">
            <a:extLst>
              <a:ext uri="{FF2B5EF4-FFF2-40B4-BE49-F238E27FC236}">
                <a16:creationId xmlns:a16="http://schemas.microsoft.com/office/drawing/2014/main" id="{9C458ABE-A83C-F12A-CD8D-E4652EC2D992}"/>
              </a:ext>
            </a:extLst>
          </p:cNvPr>
          <p:cNvSpPr txBox="1"/>
          <p:nvPr/>
        </p:nvSpPr>
        <p:spPr>
          <a:xfrm>
            <a:off x="11747500" y="7429500"/>
            <a:ext cx="5524500" cy="784830"/>
          </a:xfrm>
          <a:prstGeom prst="rect">
            <a:avLst/>
          </a:prstGeom>
          <a:noFill/>
        </p:spPr>
        <p:txBody>
          <a:bodyPr vert="horz" wrap="square" rtlCol="0">
            <a:spAutoFit/>
          </a:bodyPr>
          <a:lstStyle/>
          <a:p>
            <a:pPr algn="ctr"/>
            <a:r>
              <a:rPr lang="vi-VN" sz="1500" b="1" i="1">
                <a:solidFill>
                  <a:srgbClr val="002060"/>
                </a:solidFill>
                <a:latin typeface="Aptos" panose="020B0004020202020204" pitchFamily="34" charset="0"/>
              </a:rPr>
              <a:t>Học sinh khối 4 hào hứng làm bài trên ETAN Student
Giao diện thân thiện, câu hỏi phân hóa theo năng lực người học</a:t>
            </a:r>
            <a:endParaRPr lang="en-US" sz="1500" b="1" i="1">
              <a:solidFill>
                <a:srgbClr val="002060"/>
              </a:solidFill>
              <a:latin typeface="Aptos" panose="020B00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919749"/>
            <a:ext cx="18288000" cy="1367251"/>
          </a:xfrm>
          <a:custGeom>
            <a:avLst/>
            <a:gdLst/>
            <a:ahLst/>
            <a:cxnLst/>
            <a:rect l="l" t="t" r="r" b="b"/>
            <a:pathLst>
              <a:path w="18288000" h="1367251">
                <a:moveTo>
                  <a:pt x="0" y="0"/>
                </a:moveTo>
                <a:lnTo>
                  <a:pt x="18288000" y="0"/>
                </a:lnTo>
                <a:lnTo>
                  <a:pt x="18288000" y="1367251"/>
                </a:lnTo>
                <a:lnTo>
                  <a:pt x="0" y="1367251"/>
                </a:lnTo>
                <a:lnTo>
                  <a:pt x="0" y="0"/>
                </a:lnTo>
                <a:close/>
              </a:path>
            </a:pathLst>
          </a:custGeom>
          <a:blipFill>
            <a:blip r:embed="rId2"/>
            <a:stretch>
              <a:fillRect t="-652385"/>
            </a:stretch>
          </a:blipFill>
        </p:spPr>
        <p:txBody>
          <a:bodyPr/>
          <a:lstStyle/>
          <a:p>
            <a:endParaRPr lang="en-AU"/>
          </a:p>
        </p:txBody>
      </p:sp>
      <p:sp>
        <p:nvSpPr>
          <p:cNvPr id="3" name="TextBox Title"/>
          <p:cNvSpPr txBox="1"/>
          <p:nvPr/>
        </p:nvSpPr>
        <p:spPr>
          <a:xfrm>
            <a:off x="825500" y="698500"/>
            <a:ext cx="16500000" cy="615553"/>
          </a:xfrm>
          <a:prstGeom prst="rect">
            <a:avLst/>
          </a:prstGeom>
          <a:noFill/>
        </p:spPr>
        <p:txBody>
          <a:bodyPr vert="horz" wrap="square" rtlCol="0">
            <a:spAutoFit/>
          </a:bodyPr>
          <a:lstStyle/>
          <a:p>
            <a:r>
              <a:rPr lang="en-US" sz="3400" b="1">
                <a:solidFill>
                  <a:srgbClr val="002060"/>
                </a:solidFill>
                <a:latin typeface="Aptos Display" panose="020B0004020202020204" pitchFamily="34" charset="0"/>
              </a:rPr>
              <a:t>PHÂN HỆ HỌC SINH &amp; GAMIFICATION HỌC TẬP</a:t>
            </a:r>
          </a:p>
        </p:txBody>
      </p:sp>
      <p:sp>
        <p:nvSpPr>
          <p:cNvPr id="5" name="Rectangle: Rounded Corners BG"/>
          <p:cNvSpPr/>
          <p:nvPr/>
        </p:nvSpPr>
        <p:spPr>
          <a:xfrm>
            <a:off x="825500" y="1714500"/>
            <a:ext cx="16637000" cy="69215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Content"/>
          <p:cNvSpPr txBox="1"/>
          <p:nvPr/>
        </p:nvSpPr>
        <p:spPr>
          <a:xfrm>
            <a:off x="1079500" y="1905000"/>
            <a:ext cx="16129000" cy="6600000"/>
          </a:xfrm>
          <a:prstGeom prst="rect">
            <a:avLst/>
          </a:prstGeom>
          <a:noFill/>
        </p:spPr>
        <p:txBody>
          <a:bodyPr vert="horz" wrap="square" rtlCol="0">
            <a:spAutoFit/>
          </a:bodyPr>
          <a:lstStyle/>
          <a:p>
            <a:pPr algn="just"/>
            <a:r>
              <a:rPr lang="en-US" sz="2200" b="1">
                <a:solidFill>
                  <a:srgbClr val="0070C0"/>
                </a:solidFill>
                <a:latin typeface="Aptos" panose="020B0004020202020204" pitchFamily="34" charset="0"/>
              </a:rPr>
              <a:t>🔐 1. ĐĂNG NHẬP AN TOÀN BẰNG MẬT KHẨU TRỰC QUAN (Visual Password)</a:t>
            </a:r>
          </a:p>
          <a:p>
            <a:pPr algn="just"/>
            <a:r>
              <a:rPr lang="vi-VN" sz="2000" b="0">
                <a:solidFill>
                  <a:srgbClr val="002060"/>
                </a:solidFill>
                <a:latin typeface="Aptos" panose="020B0004020202020204" pitchFamily="34" charset="0"/>
              </a:rPr>
              <a:t>- Học sinh đăng nhập bằng chuỗi biểu tượng hình ảnh ngộ nghĩnh (con vật, hoa quả, đồ chơi). Tích hợp bộ đếm sai và khóa tạm thời tài khoản khi nhập sai quá số lần quy định, phù hợp đặc thù HS tiểu học hay quên mật khẩu ký tự.</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2. BẢNG ĐIỀU KHIỂN HỌC SINH (Student Dashboard) &amp; LINH VẬT SƯ PHẠM</a:t>
            </a:r>
          </a:p>
          <a:p>
            <a:pPr algn="just"/>
            <a:r>
              <a:rPr lang="vi-VN" sz="2000" b="0">
                <a:solidFill>
                  <a:srgbClr val="002060"/>
                </a:solidFill>
                <a:latin typeface="Aptos" panose="020B0004020202020204" pitchFamily="34" charset="0"/>
              </a:rPr>
              <a:t>- Dashboard cá nhân hóa: Hình ảnh linh vật đồng hành, thanh tiến trình EXP, chuỗi Streak 🔥, tổng sao tích lũy, thông báo nhiệm vụ mới. Giao diện tối ưu màu sắc tươi sáng, font to rõ ràng, bố cục dạng thẻ cards dễ thao tác.</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3. LỘ TRÌNH 18 CẤP BẬC RANK EXP GẮN CHUẨN GDPT 2018</a:t>
            </a:r>
          </a:p>
          <a:p>
            <a:pPr algn="just"/>
            <a:r>
              <a:rPr lang="vi-VN" sz="2000" b="0">
                <a:solidFill>
                  <a:srgbClr val="002060"/>
                </a:solidFill>
                <a:latin typeface="Aptos" panose="020B0004020202020204" pitchFamily="34" charset="0"/>
              </a:rPr>
              <a:t>- 18 cấp bậc lấy cảm hứng đá quý: Tân Binh → Tập Sự → Đồng → Thép → Bạc → Vàng → Hoàng Kim → Bạch Kim → Hổ Phách → Thạch Anh → Lục Bảo → Lam Ngọc → Hồng Ngọc → Kim Cương → Tinh Anh → Cao Thủ → Đại Cao Thủ → Huyền Thoại (≥ 1.000.000 EXP).</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4. HỆ THỐNG 50 NHIỆM VỤ HỌC TẬP &amp; CHUỖI CHUYÊN CẦN STREAK 🔥</a:t>
            </a:r>
          </a:p>
          <a:p>
            <a:pPr algn="just"/>
            <a:r>
              <a:rPr lang="vi-VN" sz="2000" b="0">
                <a:solidFill>
                  <a:srgbClr val="002060"/>
                </a:solidFill>
                <a:latin typeface="Aptos" panose="020B0004020202020204" pitchFamily="34" charset="0"/>
              </a:rPr>
              <a:t>- 50 nhiệm vụ dài hạn và hàng ngày mở khóa theo từng mốc Rank. Cơ chế Streak rèn nền nếp tự học kiên trì mỗi tối, biến việc học thành thói quen tự nhiên như giải trí hàng ngày.</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5. KHÔNG GIAN KIỂM TRA &amp; NỘP BÀI ĐA PHƯƠNG THỨC</a:t>
            </a:r>
          </a:p>
          <a:p>
            <a:pPr algn="just"/>
            <a:r>
              <a:rPr lang="vi-VN" sz="2000" b="0">
                <a:solidFill>
                  <a:srgbClr val="002060"/>
                </a:solidFill>
                <a:latin typeface="Aptos" panose="020B0004020202020204" pitchFamily="34" charset="0"/>
              </a:rPr>
              <a:t>- Hỗ trợ Trắc nghiệm 4 chọn, Đúng/Sai, Điền khuyết, Tự luận ngắn, câu hỏi Đọc hiểu. Tính năng Auto-save và đồng hồ đếm ngược bảo vệ quyền lợi bài thi.</a:t>
            </a:r>
          </a:p>
          <a:p>
            <a:pPr algn="just"/>
            <a:r>
              <a:rPr lang="vi-VN" sz="2000" b="0">
                <a:solidFill>
                  <a:srgbClr val="002060"/>
                </a:solidFill>
                <a:latin typeface="Aptos" panose="020B0004020202020204" pitchFamily="34" charset="0"/>
              </a:rPr>
              <a:t>- Nộp sản phẩm thực hành: ảnh bài vẽ Paint, tệp Word (.docx), dự án Scratch (.sb3) chỉ với 2 cú nhấp chuột.</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6. HỒ SƠ HỌC TẬP CÁ NHÂN &amp; ĐẠI SẢNH HUYỀN THOẠI (Hall of Fame)</a:t>
            </a:r>
          </a:p>
          <a:p>
            <a:pPr algn="just"/>
            <a:r>
              <a:rPr lang="vi-VN" sz="2000" b="0">
                <a:solidFill>
                  <a:srgbClr val="002060"/>
                </a:solidFill>
                <a:latin typeface="Aptos" panose="020B0004020202020204" pitchFamily="34" charset="0"/>
              </a:rPr>
              <a:t>- Biểu đồ radar năng lực, lịch sử thi, tỷ lệ đúng theo chủ đề. Đại sảnh Huyền Thoại tôn vinh HS đạt Rank cao nhất. Tự động kết chuyển niên khóa vào 01/09 hàng năm.</a:t>
            </a:r>
          </a:p>
          <a:p>
            <a:pPr algn="just"/>
            <a:r>
              <a:rPr lang="en-US" sz="800" b="0">
                <a:solidFill>
                  <a:srgbClr val="002060"/>
                </a:solidFill>
                <a:latin typeface="Aptos" panose="020B0004020202020204" pitchFamily="34" charset="0"/>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0" y="8852107"/>
            <a:ext cx="18288000" cy="1434893"/>
          </a:xfrm>
          <a:custGeom>
            <a:avLst/>
            <a:gdLst/>
            <a:ahLst/>
            <a:cxnLst/>
            <a:rect l="l" t="t" r="r" b="b"/>
            <a:pathLst>
              <a:path w="18288000" h="1434893">
                <a:moveTo>
                  <a:pt x="0" y="0"/>
                </a:moveTo>
                <a:lnTo>
                  <a:pt x="18288000" y="0"/>
                </a:lnTo>
                <a:lnTo>
                  <a:pt x="18288000" y="1434893"/>
                </a:lnTo>
                <a:lnTo>
                  <a:pt x="0" y="1434893"/>
                </a:lnTo>
                <a:lnTo>
                  <a:pt x="0" y="0"/>
                </a:lnTo>
                <a:close/>
              </a:path>
            </a:pathLst>
          </a:custGeom>
          <a:blipFill>
            <a:blip r:embed="rId3"/>
            <a:stretch>
              <a:fillRect t="-616917"/>
            </a:stretch>
          </a:blipFill>
        </p:spPr>
        <p:txBody>
          <a:bodyPr/>
          <a:lstStyle/>
          <a:p>
            <a:endParaRPr lang="en-AU"/>
          </a:p>
        </p:txBody>
      </p:sp>
      <p:sp>
        <p:nvSpPr>
          <p:cNvPr id="2" name="TextBox 1">
            <a:extLst>
              <a:ext uri="{FF2B5EF4-FFF2-40B4-BE49-F238E27FC236}">
                <a16:creationId xmlns:a16="http://schemas.microsoft.com/office/drawing/2014/main" id="{0C8CA0E9-DA25-A249-D463-C296EDF93062}"/>
              </a:ext>
            </a:extLst>
          </p:cNvPr>
          <p:cNvSpPr txBox="1"/>
          <p:nvPr/>
        </p:nvSpPr>
        <p:spPr>
          <a:xfrm>
            <a:off x="825500" y="698500"/>
            <a:ext cx="12708544" cy="538609"/>
          </a:xfrm>
          <a:prstGeom prst="rect">
            <a:avLst/>
          </a:prstGeom>
          <a:noFill/>
        </p:spPr>
        <p:txBody>
          <a:bodyPr vert="horz" wrap="none" rtlCol="0">
            <a:spAutoFit/>
          </a:bodyPr>
          <a:lstStyle/>
          <a:p>
            <a:r>
              <a:rPr lang="vi-VN" sz="2900" b="1">
                <a:solidFill>
                  <a:srgbClr val="002060"/>
                </a:solidFill>
                <a:latin typeface="Aptos Display" panose="020B0004020202020204" pitchFamily="34" charset="0"/>
              </a:rPr>
              <a:t>ỨNG DỤNG AI TRONG ĐÁNH GIÁ: ĐA PHƯƠNG THỨC &amp; CHUẨN THÔNG TƯ 27</a:t>
            </a:r>
            <a:endParaRPr lang="en-US" sz="2900" b="1">
              <a:solidFill>
                <a:srgbClr val="002060"/>
              </a:solidFill>
              <a:latin typeface="Aptos Display" panose="020B0004020202020204" pitchFamily="34" charset="0"/>
            </a:endParaRPr>
          </a:p>
        </p:txBody>
      </p:sp>
      <p:sp>
        <p:nvSpPr>
          <p:cNvPr id="6" name="Rectangle: Rounded Corners 5">
            <a:extLst>
              <a:ext uri="{FF2B5EF4-FFF2-40B4-BE49-F238E27FC236}">
                <a16:creationId xmlns:a16="http://schemas.microsoft.com/office/drawing/2014/main" id="{217F23C9-A0DF-9E3E-378A-101BCA5B4365}"/>
              </a:ext>
            </a:extLst>
          </p:cNvPr>
          <p:cNvSpPr/>
          <p:nvPr/>
        </p:nvSpPr>
        <p:spPr>
          <a:xfrm>
            <a:off x="825500" y="1237109"/>
            <a:ext cx="10414000" cy="760597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p>
        </p:txBody>
      </p:sp>
      <p:sp>
        <p:nvSpPr>
          <p:cNvPr id="7" name="TextBox 6">
            <a:extLst>
              <a:ext uri="{FF2B5EF4-FFF2-40B4-BE49-F238E27FC236}">
                <a16:creationId xmlns:a16="http://schemas.microsoft.com/office/drawing/2014/main" id="{1A7BA421-B2C9-E804-3A52-C19AB6E56A14}"/>
              </a:ext>
            </a:extLst>
          </p:cNvPr>
          <p:cNvSpPr txBox="1"/>
          <p:nvPr/>
        </p:nvSpPr>
        <p:spPr>
          <a:xfrm>
            <a:off x="1079500" y="1364109"/>
            <a:ext cx="9906000" cy="7478970"/>
          </a:xfrm>
          <a:prstGeom prst="rect">
            <a:avLst/>
          </a:prstGeom>
          <a:noFill/>
        </p:spPr>
        <p:txBody>
          <a:bodyPr vert="horz" wrap="square" rtlCol="0">
            <a:spAutoFit/>
          </a:bodyPr>
          <a:lstStyle/>
          <a:p>
            <a:pPr algn="just"/>
            <a:r>
              <a:rPr lang="vi-VN" sz="2400" b="1">
                <a:solidFill>
                  <a:srgbClr val="002060"/>
                </a:solidFill>
                <a:latin typeface="Aptos" panose="020B0004020202020204" pitchFamily="34" charset="0"/>
              </a:rPr>
              <a:t>1. AI VISION CHẤM THỰC HÀNH ĐỒ HỌA &amp; SOẠN THẢO (Multimodal)
</a:t>
            </a:r>
            <a:r>
              <a:rPr lang="en-US" sz="2400" b="1">
                <a:solidFill>
                  <a:srgbClr val="002060"/>
                </a:solidFill>
                <a:latin typeface="Aptos" panose="020B0004020202020204" pitchFamily="34" charset="0"/>
              </a:rPr>
              <a:t>-</a:t>
            </a:r>
            <a:r>
              <a:rPr lang="vi-VN" sz="2400" b="1">
                <a:solidFill>
                  <a:srgbClr val="002060"/>
                </a:solidFill>
                <a:latin typeface="Aptos" panose="020B0004020202020204" pitchFamily="34" charset="0"/>
              </a:rPr>
              <a:t> Học sinh chụp ảnh màn hình bài vẽ Paint hoặc văn bản Word nộp trực tiếp lên hệ thống.
</a:t>
            </a:r>
            <a:r>
              <a:rPr lang="en-US" sz="2400" b="1">
                <a:solidFill>
                  <a:srgbClr val="002060"/>
                </a:solidFill>
                <a:latin typeface="Aptos" panose="020B0004020202020204" pitchFamily="34" charset="0"/>
              </a:rPr>
              <a:t>-</a:t>
            </a:r>
            <a:r>
              <a:rPr lang="vi-VN" sz="2400" b="1">
                <a:solidFill>
                  <a:srgbClr val="002060"/>
                </a:solidFill>
                <a:latin typeface="Aptos" panose="020B0004020202020204" pitchFamily="34" charset="0"/>
              </a:rPr>
              <a:t> Gemini Vision tự động đối chiếu với tiêu chí và ảnh mẫu của giáo viên, phân tích chi tiết còn thiếu (màu sắc, hình khối, kiểu chữ) và đưa ra nhận xét tức thì.
2. AST PARSER CHẤM SCRATCH &amp; RUBRIC TỰ LUẬN TỰ ĐỘNG
</a:t>
            </a:r>
            <a:r>
              <a:rPr lang="en-US" sz="2400" b="1">
                <a:solidFill>
                  <a:srgbClr val="002060"/>
                </a:solidFill>
                <a:latin typeface="Aptos" panose="020B0004020202020204" pitchFamily="34" charset="0"/>
              </a:rPr>
              <a:t>-</a:t>
            </a:r>
            <a:r>
              <a:rPr lang="vi-VN" sz="2400" b="1">
                <a:solidFill>
                  <a:srgbClr val="002060"/>
                </a:solidFill>
                <a:latin typeface="Aptos" panose="020B0004020202020204" pitchFamily="34" charset="0"/>
              </a:rPr>
              <a:t> Trình bóc tách cú pháp AST tự động phân tích file dự án Scratch (.sb3) trong 45 giây (thay vì 7 phút giáo viên kiểm tra từng khối lệnh thủ công).
</a:t>
            </a:r>
            <a:r>
              <a:rPr lang="en-US" sz="2400" b="1">
                <a:solidFill>
                  <a:srgbClr val="002060"/>
                </a:solidFill>
                <a:latin typeface="Aptos" panose="020B0004020202020204" pitchFamily="34" charset="0"/>
              </a:rPr>
              <a:t>-</a:t>
            </a:r>
            <a:r>
              <a:rPr lang="vi-VN" sz="2400" b="1">
                <a:solidFill>
                  <a:srgbClr val="002060"/>
                </a:solidFill>
                <a:latin typeface="Aptos" panose="020B0004020202020204" pitchFamily="34" charset="0"/>
              </a:rPr>
              <a:t> Chấm tự luận bằng AI Dual-Engine đối chiếu câu trả lời với khung rubric từ khóa bắt buộc và đáp án mẫu; giáo viên duyệt 1 chạm hoặc tùy chỉnh.
3. TỰ ĐỘNG HÓA XẾP LOẠI &amp; NHẬN XÉT THEO THÔNG TƯ 27/2020/TT-BGDĐT
</a:t>
            </a:r>
            <a:r>
              <a:rPr lang="en-US" sz="2400" b="1">
                <a:solidFill>
                  <a:srgbClr val="002060"/>
                </a:solidFill>
                <a:latin typeface="Aptos" panose="020B0004020202020204" pitchFamily="34" charset="0"/>
              </a:rPr>
              <a:t>-</a:t>
            </a:r>
            <a:r>
              <a:rPr lang="vi-VN" sz="2400" b="1">
                <a:solidFill>
                  <a:srgbClr val="002060"/>
                </a:solidFill>
                <a:latin typeface="Aptos" panose="020B0004020202020204" pitchFamily="34" charset="0"/>
              </a:rPr>
              <a:t> Tự động quy đổi kết quả sang 3 mức chuẩn: Hoàn thành tốt (T), Hoàn thành (H), Chưa hoàn thành (C).
</a:t>
            </a:r>
            <a:r>
              <a:rPr lang="en-US" sz="2400" b="1">
                <a:solidFill>
                  <a:srgbClr val="002060"/>
                </a:solidFill>
                <a:latin typeface="Aptos" panose="020B0004020202020204" pitchFamily="34" charset="0"/>
              </a:rPr>
              <a:t>-</a:t>
            </a:r>
            <a:r>
              <a:rPr lang="vi-VN" sz="2400" b="1">
                <a:solidFill>
                  <a:srgbClr val="002060"/>
                </a:solidFill>
                <a:latin typeface="Aptos" panose="020B0004020202020204" pitchFamily="34" charset="0"/>
              </a:rPr>
              <a:t> Tự động sinh câu nhận xét năng lực, phẩm chất chuẩn mực sư phạm; kết nối vnEdu Sync tự động điền sổ điểm điện tử chỉ trong 15 phút.</a:t>
            </a:r>
            <a:endParaRPr lang="en-US" sz="2400" b="1">
              <a:solidFill>
                <a:srgbClr val="002060"/>
              </a:solidFill>
              <a:latin typeface="Aptos" panose="020B0004020202020204" pitchFamily="34" charset="0"/>
            </a:endParaRPr>
          </a:p>
        </p:txBody>
      </p:sp>
      <p:sp>
        <p:nvSpPr>
          <p:cNvPr id="8" name="Rectangle: Rounded Corners 7">
            <a:extLst>
              <a:ext uri="{FF2B5EF4-FFF2-40B4-BE49-F238E27FC236}">
                <a16:creationId xmlns:a16="http://schemas.microsoft.com/office/drawing/2014/main" id="{4985CCAE-691E-61B4-AC40-2E1F79B35647}"/>
              </a:ext>
            </a:extLst>
          </p:cNvPr>
          <p:cNvSpPr/>
          <p:nvPr/>
        </p:nvSpPr>
        <p:spPr>
          <a:xfrm>
            <a:off x="11557000" y="1714500"/>
            <a:ext cx="5905500" cy="6921500"/>
          </a:xfrm>
          <a:prstGeom prst="roundRect">
            <a:avLst/>
          </a:prstGeom>
          <a:solidFill>
            <a:srgbClr val="FFFFFF"/>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3CCE7B5-BE08-D668-4AEE-5C36FAD6618B}"/>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1747500" y="1905000"/>
            <a:ext cx="5524500" cy="4445000"/>
          </a:xfrm>
          <a:prstGeom prst="rect">
            <a:avLst/>
          </a:prstGeom>
        </p:spPr>
      </p:pic>
      <p:sp>
        <p:nvSpPr>
          <p:cNvPr id="12" name="Rectangle: Rounded Corners 11">
            <a:extLst>
              <a:ext uri="{FF2B5EF4-FFF2-40B4-BE49-F238E27FC236}">
                <a16:creationId xmlns:a16="http://schemas.microsoft.com/office/drawing/2014/main" id="{BD82C7FD-66AF-6DCB-A52E-FF3874CFF67B}"/>
              </a:ext>
            </a:extLst>
          </p:cNvPr>
          <p:cNvSpPr/>
          <p:nvPr/>
        </p:nvSpPr>
        <p:spPr>
          <a:xfrm>
            <a:off x="11747500" y="6540500"/>
            <a:ext cx="5524500" cy="19050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3608E4B-B97B-DAA7-8172-FB97558566C8}"/>
              </a:ext>
            </a:extLst>
          </p:cNvPr>
          <p:cNvSpPr txBox="1"/>
          <p:nvPr/>
        </p:nvSpPr>
        <p:spPr>
          <a:xfrm>
            <a:off x="11874500" y="6604000"/>
            <a:ext cx="5270500" cy="1138773"/>
          </a:xfrm>
          <a:prstGeom prst="rect">
            <a:avLst/>
          </a:prstGeom>
          <a:noFill/>
        </p:spPr>
        <p:txBody>
          <a:bodyPr vert="horz" wrap="square" rtlCol="0">
            <a:spAutoFit/>
          </a:bodyPr>
          <a:lstStyle/>
          <a:p>
            <a:r>
              <a:rPr lang="vi-VN" sz="1700" b="1">
                <a:solidFill>
                  <a:srgbClr val="E6500A"/>
                </a:solidFill>
                <a:latin typeface="Aptos" panose="020B0004020202020204" pitchFamily="34" charset="0"/>
              </a:rPr>
              <a:t>⚡ HIỆU SUẤT ĐỘT PHÁ
• Tiết kiệm 85% thời gian chấm bài thực hành.
• Giảm 95% thời gian nhập nhận xét định kỳ.
• 100% chuẩn quy định Thông tư 27 của Bộ GD&amp;ĐT.</a:t>
            </a:r>
            <a:endParaRPr lang="en-US" sz="1700" b="1">
              <a:solidFill>
                <a:srgbClr val="E6500A"/>
              </a:solidFill>
              <a:latin typeface="Aptos" panose="020B00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919749"/>
            <a:ext cx="18288000" cy="1367251"/>
          </a:xfrm>
          <a:custGeom>
            <a:avLst/>
            <a:gdLst/>
            <a:ahLst/>
            <a:cxnLst/>
            <a:rect l="l" t="t" r="r" b="b"/>
            <a:pathLst>
              <a:path w="18288000" h="1367251">
                <a:moveTo>
                  <a:pt x="0" y="0"/>
                </a:moveTo>
                <a:lnTo>
                  <a:pt x="18288000" y="0"/>
                </a:lnTo>
                <a:lnTo>
                  <a:pt x="18288000" y="1367251"/>
                </a:lnTo>
                <a:lnTo>
                  <a:pt x="0" y="1367251"/>
                </a:lnTo>
                <a:lnTo>
                  <a:pt x="0" y="0"/>
                </a:lnTo>
                <a:close/>
              </a:path>
            </a:pathLst>
          </a:custGeom>
          <a:blipFill>
            <a:blip r:embed="rId2"/>
            <a:stretch>
              <a:fillRect t="-652385"/>
            </a:stretch>
          </a:blipFill>
        </p:spPr>
        <p:txBody>
          <a:bodyPr/>
          <a:lstStyle/>
          <a:p>
            <a:endParaRPr lang="en-AU"/>
          </a:p>
        </p:txBody>
      </p:sp>
      <p:sp>
        <p:nvSpPr>
          <p:cNvPr id="3" name="TextBox Title"/>
          <p:cNvSpPr txBox="1"/>
          <p:nvPr/>
        </p:nvSpPr>
        <p:spPr>
          <a:xfrm>
            <a:off x="825500" y="698500"/>
            <a:ext cx="16500000" cy="615553"/>
          </a:xfrm>
          <a:prstGeom prst="rect">
            <a:avLst/>
          </a:prstGeom>
          <a:noFill/>
        </p:spPr>
        <p:txBody>
          <a:bodyPr vert="horz" wrap="square" rtlCol="0">
            <a:spAutoFit/>
          </a:bodyPr>
          <a:lstStyle/>
          <a:p>
            <a:r>
              <a:rPr lang="en-US" sz="3400" b="1">
                <a:solidFill>
                  <a:srgbClr val="002060"/>
                </a:solidFill>
                <a:latin typeface="Aptos Display" panose="020B0004020202020204" pitchFamily="34" charset="0"/>
              </a:rPr>
              <a:t>HỢP TÁC HỌC TẬP, THI ĐUA &amp; ĐẤU TRƯỜNG TRI THỨC</a:t>
            </a:r>
          </a:p>
        </p:txBody>
      </p:sp>
      <p:sp>
        <p:nvSpPr>
          <p:cNvPr id="5" name="Rectangle: Rounded Corners BG"/>
          <p:cNvSpPr/>
          <p:nvPr/>
        </p:nvSpPr>
        <p:spPr>
          <a:xfrm>
            <a:off x="825500" y="1714500"/>
            <a:ext cx="16637000" cy="69215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Content"/>
          <p:cNvSpPr txBox="1"/>
          <p:nvPr/>
        </p:nvSpPr>
        <p:spPr>
          <a:xfrm>
            <a:off x="1079500" y="1905000"/>
            <a:ext cx="16129000" cy="6600000"/>
          </a:xfrm>
          <a:prstGeom prst="rect">
            <a:avLst/>
          </a:prstGeom>
          <a:noFill/>
        </p:spPr>
        <p:txBody>
          <a:bodyPr vert="horz" wrap="square" rtlCol="0">
            <a:spAutoFit/>
          </a:bodyPr>
          <a:lstStyle/>
          <a:p>
            <a:pPr algn="just"/>
            <a:r>
              <a:rPr lang="en-US" sz="2200" b="1">
                <a:solidFill>
                  <a:srgbClr val="0070C0"/>
                </a:solidFill>
                <a:latin typeface="Aptos" panose="020B0004020202020204" pitchFamily="34" charset="0"/>
              </a:rPr>
              <a:t>🐉 1. ĐẤU TRƯỜNG SĂN BOSS TRI THỨC THỜI GIAN THỰC (Boss Arena)</a:t>
            </a:r>
          </a:p>
          <a:p>
            <a:pPr algn="just"/>
            <a:r>
              <a:rPr lang="vi-VN" sz="2000" b="0">
                <a:solidFill>
                  <a:srgbClr val="002060"/>
                </a:solidFill>
                <a:latin typeface="Aptos" panose="020B0004020202020204" pitchFamily="34" charset="0"/>
              </a:rPr>
              <a:t>- Boss có lượng máu khổng lồ (10.000 – 201.000 HP). Cả trường cùng trả lời câu hỏi phân hóa theo khối lớp; mỗi câu đúng trừ máu Boss thời gian thực. Sự kiện: Boss 20/10, Boss Toán học, Boss Trung thu tạo không khí ngày hội số.</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2. HỆ THỐNG THI ĐUA 3 CẤP (Nhóm – Lớp – Toàn trường)</a:t>
            </a:r>
          </a:p>
          <a:p>
            <a:pPr algn="just"/>
            <a:r>
              <a:rPr lang="vi-VN" sz="2000" b="0">
                <a:solidFill>
                  <a:srgbClr val="002060"/>
                </a:solidFill>
                <a:latin typeface="Aptos" panose="020B0004020202020204" pitchFamily="34" charset="0"/>
              </a:rPr>
              <a:t>- Phân chia và quản lý thi đua theo 3 cấp độ chặt chẽ dựa trên tổng EXP. Bảng xếp hạng trực quan giúp các lớp và các trường trong cụm thi đua lành mạnh.</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3. KHÔNG GIAN THẢO LUẬN BIỆT ĐỘI TRI THỨC</a:t>
            </a:r>
          </a:p>
          <a:p>
            <a:pPr algn="just"/>
            <a:r>
              <a:rPr lang="vi-VN" sz="2000" b="0">
                <a:solidFill>
                  <a:srgbClr val="002060"/>
                </a:solidFill>
                <a:latin typeface="Aptos" panose="020B0004020202020204" pitchFamily="34" charset="0"/>
              </a:rPr>
              <a:t>- Mỗi nhóm có phòng thảo luận riêng: trao đổi giải pháp, chia sẻ ý tưởng Scratch, đính kèm hình ảnh sản phẩm, ghim bài xuất sắc nhất. Tính năng thả tim và tương tác văn minh.</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4. QUẢN LÝ PHIÊN THẢO LUẬN NHÓM &amp; IN PHIẾU GIAO VIỆC</a:t>
            </a:r>
          </a:p>
          <a:p>
            <a:pPr algn="just"/>
            <a:r>
              <a:rPr lang="vi-VN" sz="2000" b="0">
                <a:solidFill>
                  <a:srgbClr val="002060"/>
                </a:solidFill>
                <a:latin typeface="Aptos" panose="020B0004020202020204" pitchFamily="34" charset="0"/>
              </a:rPr>
              <a:t>- Chia nhóm ngẫu nhiên hoặc theo năng lực, phân công vai trò (Nhóm trưởng, Thư ký, Báo cáo viên, Phản biện), hẹn giờ tự động và in phiếu học tập nhóm, phiếu đánh giá chéo đồng đẳng.</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5. THANH TIẾN TRÌNH CỘNG ĐỒNG TOÀN TRƯỜNG (Community EXP Tier)</a:t>
            </a:r>
          </a:p>
          <a:p>
            <a:pPr algn="just"/>
            <a:r>
              <a:rPr lang="vi-VN" sz="2000" b="0">
                <a:solidFill>
                  <a:srgbClr val="002060"/>
                </a:solidFill>
                <a:latin typeface="Aptos" panose="020B0004020202020204" pitchFamily="34" charset="0"/>
              </a:rPr>
              <a:t>- 10 cấp bậc danh dự từ "Vườn Ươm Mầm Xanh" đến "Huyền Thoại 1 Tỷ EXP". Mọi nỗ lực cá nhân đều đóng góp vào sự thăng hạng chung của toàn trường.</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6. KHO SERIOUS GAMES RÈN NĂNG LỰC SỐ NỀN TẢNG</a:t>
            </a:r>
          </a:p>
          <a:p>
            <a:pPr algn="just"/>
            <a:r>
              <a:rPr lang="vi-VN" sz="2000" b="0">
                <a:solidFill>
                  <a:srgbClr val="002060"/>
                </a:solidFill>
                <a:latin typeface="Aptos" panose="020B0004020202020204" pitchFamily="34" charset="0"/>
              </a:rPr>
              <a:t>- Luyện chuột (rê, nhấp, kéo thả) • Luyện gõ phím 10 ngón • Đấu trường tính nhanh • Mê cung thuật toán &amp; tư duy • Tháp Hà Nội • Vua Tiếng Việt nhí &amp; Tiếng Anh lật thẻ → Rèn kỹ năng máy tính cơ bản cho HS lớp 3.</a:t>
            </a:r>
          </a:p>
          <a:p>
            <a:pPr algn="just"/>
            <a:r>
              <a:rPr lang="en-US" sz="800" b="0">
                <a:solidFill>
                  <a:srgbClr val="002060"/>
                </a:solidFill>
                <a:latin typeface="Aptos" panose="020B0004020202020204"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919749"/>
            <a:ext cx="18288000" cy="1367251"/>
          </a:xfrm>
          <a:custGeom>
            <a:avLst/>
            <a:gdLst/>
            <a:ahLst/>
            <a:cxnLst/>
            <a:rect l="l" t="t" r="r" b="b"/>
            <a:pathLst>
              <a:path w="18288000" h="1367251">
                <a:moveTo>
                  <a:pt x="0" y="0"/>
                </a:moveTo>
                <a:lnTo>
                  <a:pt x="18288000" y="0"/>
                </a:lnTo>
                <a:lnTo>
                  <a:pt x="18288000" y="1367251"/>
                </a:lnTo>
                <a:lnTo>
                  <a:pt x="0" y="1367251"/>
                </a:lnTo>
                <a:lnTo>
                  <a:pt x="0" y="0"/>
                </a:lnTo>
                <a:close/>
              </a:path>
            </a:pathLst>
          </a:custGeom>
          <a:blipFill>
            <a:blip r:embed="rId2"/>
            <a:stretch>
              <a:fillRect t="-652385"/>
            </a:stretch>
          </a:blipFill>
        </p:spPr>
        <p:txBody>
          <a:bodyPr/>
          <a:lstStyle/>
          <a:p>
            <a:endParaRPr lang="en-AU"/>
          </a:p>
        </p:txBody>
      </p:sp>
      <p:sp>
        <p:nvSpPr>
          <p:cNvPr id="3" name="TextBox Title"/>
          <p:cNvSpPr txBox="1"/>
          <p:nvPr/>
        </p:nvSpPr>
        <p:spPr>
          <a:xfrm>
            <a:off x="825500" y="698500"/>
            <a:ext cx="16500000" cy="615553"/>
          </a:xfrm>
          <a:prstGeom prst="rect">
            <a:avLst/>
          </a:prstGeom>
          <a:noFill/>
        </p:spPr>
        <p:txBody>
          <a:bodyPr vert="horz" wrap="square" rtlCol="0">
            <a:spAutoFit/>
          </a:bodyPr>
          <a:lstStyle/>
          <a:p>
            <a:r>
              <a:rPr lang="en-US" sz="3400" b="1">
                <a:solidFill>
                  <a:srgbClr val="002060"/>
                </a:solidFill>
                <a:latin typeface="Aptos Display" panose="020B0004020202020204" pitchFamily="34" charset="0"/>
              </a:rPr>
              <a:t>PHÂN HỆ GIÁO VIÊN &amp; QUẢN TRỊ SƯ PHẠM THÔNG MINH</a:t>
            </a:r>
          </a:p>
        </p:txBody>
      </p:sp>
      <p:sp>
        <p:nvSpPr>
          <p:cNvPr id="5" name="Rectangle: Rounded Corners BG"/>
          <p:cNvSpPr/>
          <p:nvPr/>
        </p:nvSpPr>
        <p:spPr>
          <a:xfrm>
            <a:off x="825500" y="1714500"/>
            <a:ext cx="16637000" cy="69215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Content"/>
          <p:cNvSpPr txBox="1"/>
          <p:nvPr/>
        </p:nvSpPr>
        <p:spPr>
          <a:xfrm>
            <a:off x="1079500" y="1905000"/>
            <a:ext cx="16129000" cy="6600000"/>
          </a:xfrm>
          <a:prstGeom prst="rect">
            <a:avLst/>
          </a:prstGeom>
          <a:noFill/>
        </p:spPr>
        <p:txBody>
          <a:bodyPr vert="horz" wrap="square" rtlCol="0">
            <a:spAutoFit/>
          </a:bodyPr>
          <a:lstStyle/>
          <a:p>
            <a:pPr algn="just"/>
            <a:r>
              <a:rPr lang="en-US" sz="2200" b="1">
                <a:solidFill>
                  <a:srgbClr val="0070C0"/>
                </a:solidFill>
                <a:latin typeface="Aptos" panose="020B0004020202020204" pitchFamily="34" charset="0"/>
              </a:rPr>
              <a:t>📊 1. BẢNG ĐIỀU KHIỂN GIẢNG DẠY (Teacher Dashboard)</a:t>
            </a:r>
          </a:p>
          <a:p>
            <a:pPr algn="just"/>
            <a:r>
              <a:rPr lang="vi-VN" sz="2000" b="0">
                <a:solidFill>
                  <a:srgbClr val="002060"/>
                </a:solidFill>
                <a:latin typeface="Aptos" panose="020B0004020202020204" pitchFamily="34" charset="0"/>
              </a:rPr>
              <a:t>- Báo cáo tổng quan đa chiều: thống kê tỷ lệ hoàn thành, phổ điểm, ma trận kỹ năng, danh sách HS cần phụ đạo kịp thời.</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2. NHẬP CÂU HỎI THÔNG MINH HÀNG LOẠT TỪ WORD &amp; EXCEL</a:t>
            </a:r>
          </a:p>
          <a:p>
            <a:pPr algn="just"/>
            <a:r>
              <a:rPr lang="vi-VN" sz="2000" b="0">
                <a:solidFill>
                  <a:srgbClr val="002060"/>
                </a:solidFill>
                <a:latin typeface="Aptos" panose="020B0004020202020204" pitchFamily="34" charset="0"/>
              </a:rPr>
              <a:t>- Module WordQuestionParser tự động nhận diện câu hỏi, trích xuất hình ảnh, phân tách 4 phương án và đáp án đúng từ file Word/Excel. Nạp hàng trăm câu hỏi chỉ trong vài giây.</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3. NGÂN HÀNG CÂU HỎI CHUẨN MA TRẬN GDPT 2018 &amp; TẠO ĐỀ TỰ ĐỘNG</a:t>
            </a:r>
          </a:p>
          <a:p>
            <a:pPr algn="just"/>
            <a:r>
              <a:rPr lang="vi-VN" sz="2000" b="0">
                <a:solidFill>
                  <a:srgbClr val="002060"/>
                </a:solidFill>
                <a:latin typeface="Aptos" panose="020B0004020202020204" pitchFamily="34" charset="0"/>
              </a:rPr>
              <a:t>- Phân loại đa chiều: Môn (Tin học, Công nghệ, Toán), Khối (3, 4, 5), 4 mức nhận thức (Nhận biết, Thông hiểu, Vận dụng, Vận dụng cao). Tự động bốc đề theo ma trận, xáo trộn câu hỏi và đảo đáp án.</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4. SINH ĐỀ LUYỆN TẬP HÀNG NGÀY TỰ ĐỘNG (Daily Exam Engine)</a:t>
            </a:r>
          </a:p>
          <a:p>
            <a:pPr algn="just"/>
            <a:r>
              <a:rPr lang="vi-VN" sz="2000" b="0">
                <a:solidFill>
                  <a:srgbClr val="002060"/>
                </a:solidFill>
                <a:latin typeface="Aptos" panose="020B0004020202020204" pitchFamily="34" charset="0"/>
              </a:rPr>
              <a:t>- Bộ lập lịch tự động sinh đề ôn tập mỗi ngày theo tiến độ PPCT. HS mỗi ngày đều có đề mới mà không tốn công GV chuẩn bị.</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5. vnEdu Sync (Chrome Extension) – ĐỒNG BỘ NHẬN XÉT TT27 CHỈ 1 CHẠM</a:t>
            </a:r>
          </a:p>
          <a:p>
            <a:pPr algn="just"/>
            <a:r>
              <a:rPr lang="vi-VN" sz="2000" b="0">
                <a:solidFill>
                  <a:srgbClr val="002060"/>
                </a:solidFill>
                <a:latin typeface="Aptos" panose="020B0004020202020204" pitchFamily="34" charset="0"/>
              </a:rPr>
              <a:t>- Tiện ích mở rộng Chrome/Cốc Cốc tự động lấy kết quả TT27 từ ETAN → so khớp họ tên thông minh → điền vào Sổ theo dõi đánh giá trên vnEdu quốc gia. Tiết kiệm 95% (từ 15 giờ → 15 phút), triệt tiêu sai sót nhầm dòng.</a:t>
            </a:r>
          </a:p>
          <a:p>
            <a:pPr algn="just"/>
            <a:r>
              <a:rPr lang="en-US" sz="800" b="0">
                <a:solidFill>
                  <a:srgbClr val="002060"/>
                </a:solidFill>
                <a:latin typeface="Aptos" panose="020B0004020202020204" pitchFamily="34" charset="0"/>
              </a:rPr>
              <a:t> </a:t>
            </a:r>
          </a:p>
          <a:p>
            <a:pPr algn="just"/>
            <a:r>
              <a:rPr lang="en-US" sz="2200" b="1">
                <a:solidFill>
                  <a:srgbClr val="0070C0"/>
                </a:solidFill>
                <a:latin typeface="Aptos" panose="020B0004020202020204" pitchFamily="34" charset="0"/>
              </a:rPr>
              <a:t>🧰 6. BỘ CÔNG CỤ TRỢ GIẢNG LỚP HỌC (Pedagogical Classroom Tools)</a:t>
            </a:r>
          </a:p>
          <a:p>
            <a:pPr algn="just"/>
            <a:r>
              <a:rPr lang="vi-VN" sz="2000" b="0">
                <a:solidFill>
                  <a:srgbClr val="002060"/>
                </a:solidFill>
                <a:latin typeface="Aptos" panose="020B0004020202020204" pitchFamily="34" charset="0"/>
              </a:rPr>
              <a:t>- Đồng hồ đếm ngược • Vòng quay may mắn gọi tên • Bảng đơn vị đo • Tạo vở tập viết ô ly • Tra cứu PPCT Tin học &amp; Công nghệ (K3–5) • Xuất phiếu bài tập giấy cho HS không có máy tính.</a:t>
            </a:r>
          </a:p>
          <a:p>
            <a:pPr algn="just"/>
            <a:r>
              <a:rPr lang="en-US" sz="800" b="0">
                <a:solidFill>
                  <a:srgbClr val="002060"/>
                </a:solidFill>
                <a:latin typeface="Aptos" panose="020B0004020202020204" pitchFamily="34"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EBCF79D8-354D-D393-B7F7-5956CB733334}"/>
              </a:ext>
            </a:extLst>
          </p:cNvPr>
          <p:cNvSpPr/>
          <p:nvPr/>
        </p:nvSpPr>
        <p:spPr>
          <a:xfrm>
            <a:off x="0" y="8919749"/>
            <a:ext cx="18288000" cy="1367251"/>
          </a:xfrm>
          <a:custGeom>
            <a:avLst/>
            <a:gdLst/>
            <a:ahLst/>
            <a:cxnLst/>
            <a:rect l="l" t="t" r="r" b="b"/>
            <a:pathLst>
              <a:path w="18288000" h="1367251">
                <a:moveTo>
                  <a:pt x="0" y="0"/>
                </a:moveTo>
                <a:lnTo>
                  <a:pt x="18288000" y="0"/>
                </a:lnTo>
                <a:lnTo>
                  <a:pt x="18288000" y="1367251"/>
                </a:lnTo>
                <a:lnTo>
                  <a:pt x="0" y="1367251"/>
                </a:lnTo>
                <a:lnTo>
                  <a:pt x="0" y="0"/>
                </a:lnTo>
                <a:close/>
              </a:path>
            </a:pathLst>
          </a:custGeom>
          <a:blipFill>
            <a:blip r:embed="rId2"/>
            <a:stretch>
              <a:fillRect t="-652385"/>
            </a:stretch>
          </a:blipFill>
        </p:spPr>
        <p:txBody>
          <a:bodyPr/>
          <a:lstStyle/>
          <a:p>
            <a:endParaRPr lang="en-AU"/>
          </a:p>
        </p:txBody>
      </p:sp>
      <p:sp>
        <p:nvSpPr>
          <p:cNvPr id="2" name="TextBox 1">
            <a:extLst>
              <a:ext uri="{FF2B5EF4-FFF2-40B4-BE49-F238E27FC236}">
                <a16:creationId xmlns:a16="http://schemas.microsoft.com/office/drawing/2014/main" id="{39238AB8-3CBE-2840-8042-563D5FFD2273}"/>
              </a:ext>
            </a:extLst>
          </p:cNvPr>
          <p:cNvSpPr txBox="1"/>
          <p:nvPr/>
        </p:nvSpPr>
        <p:spPr>
          <a:xfrm>
            <a:off x="825500" y="698500"/>
            <a:ext cx="10073592" cy="584775"/>
          </a:xfrm>
          <a:prstGeom prst="rect">
            <a:avLst/>
          </a:prstGeom>
          <a:noFill/>
        </p:spPr>
        <p:txBody>
          <a:bodyPr vert="horz" wrap="none" rtlCol="0">
            <a:spAutoFit/>
          </a:bodyPr>
          <a:lstStyle/>
          <a:p>
            <a:r>
              <a:rPr lang="en-US" sz="3200" b="1">
                <a:solidFill>
                  <a:srgbClr val="002060"/>
                </a:solidFill>
                <a:latin typeface="Aptos Display" panose="020B0004020202020204" pitchFamily="34" charset="0"/>
              </a:rPr>
              <a:t>TÍNH ĐẠO ĐỨC VÀ TRÁCH NHIỆM TRONG ỨNG DỤNG AI</a:t>
            </a:r>
          </a:p>
        </p:txBody>
      </p:sp>
      <p:sp>
        <p:nvSpPr>
          <p:cNvPr id="8" name="TextBox 7">
            <a:extLst>
              <a:ext uri="{FF2B5EF4-FFF2-40B4-BE49-F238E27FC236}">
                <a16:creationId xmlns:a16="http://schemas.microsoft.com/office/drawing/2014/main" id="{1B731820-1C18-6665-7FAC-9EE103F6A877}"/>
              </a:ext>
            </a:extLst>
          </p:cNvPr>
          <p:cNvSpPr txBox="1"/>
          <p:nvPr/>
        </p:nvSpPr>
        <p:spPr>
          <a:xfrm>
            <a:off x="825500" y="1524000"/>
            <a:ext cx="16637000" cy="338554"/>
          </a:xfrm>
          <a:prstGeom prst="rect">
            <a:avLst/>
          </a:prstGeom>
          <a:noFill/>
        </p:spPr>
        <p:txBody>
          <a:bodyPr vert="horz" rtlCol="0">
            <a:spAutoFit/>
          </a:bodyPr>
          <a:lstStyle/>
          <a:p>
            <a:r>
              <a:rPr lang="vi-VN" sz="1600" i="1">
                <a:solidFill>
                  <a:srgbClr val="002060"/>
                </a:solidFill>
                <a:latin typeface="Aptos" panose="020B0004020202020204" pitchFamily="34" charset="0"/>
              </a:rPr>
              <a:t>Nguyên tắc cốt lõi: AI là Trợ lý đồng hành (Co-pilot) – Nhà giáo giữ quyền quyết định tối thượng (Human-in-the-Loop)</a:t>
            </a:r>
            <a:endParaRPr lang="en-US" sz="1600" i="1">
              <a:solidFill>
                <a:srgbClr val="002060"/>
              </a:solidFill>
              <a:latin typeface="Aptos" panose="020B0004020202020204" pitchFamily="34" charset="0"/>
            </a:endParaRPr>
          </a:p>
        </p:txBody>
      </p:sp>
      <p:graphicFrame>
        <p:nvGraphicFramePr>
          <p:cNvPr id="9" name="Table 8">
            <a:extLst>
              <a:ext uri="{FF2B5EF4-FFF2-40B4-BE49-F238E27FC236}">
                <a16:creationId xmlns:a16="http://schemas.microsoft.com/office/drawing/2014/main" id="{184BFCD4-4CAF-BA9A-A45B-6777C1893F65}"/>
              </a:ext>
            </a:extLst>
          </p:cNvPr>
          <p:cNvGraphicFramePr>
            <a:graphicFrameLocks noGrp="1"/>
          </p:cNvGraphicFramePr>
          <p:nvPr>
            <p:extLst>
              <p:ext uri="{D42A27DB-BD31-4B8C-83A1-F6EECF244321}">
                <p14:modId xmlns:p14="http://schemas.microsoft.com/office/powerpoint/2010/main" val="3501762773"/>
              </p:ext>
            </p:extLst>
          </p:nvPr>
        </p:nvGraphicFramePr>
        <p:xfrm>
          <a:off x="304800" y="2086611"/>
          <a:ext cx="17373601" cy="6609080"/>
        </p:xfrm>
        <a:graphic>
          <a:graphicData uri="http://schemas.openxmlformats.org/drawingml/2006/table">
            <a:tbl>
              <a:tblPr firstRow="1" bandRow="1">
                <a:tableStyleId>{5C22544A-7EE6-4342-B048-85BDC9FD1C3A}</a:tableStyleId>
              </a:tblPr>
              <a:tblGrid>
                <a:gridCol w="3182950">
                  <a:extLst>
                    <a:ext uri="{9D8B030D-6E8A-4147-A177-3AD203B41FA5}">
                      <a16:colId xmlns:a16="http://schemas.microsoft.com/office/drawing/2014/main" val="164566894"/>
                    </a:ext>
                  </a:extLst>
                </a:gridCol>
                <a:gridCol w="4243933">
                  <a:extLst>
                    <a:ext uri="{9D8B030D-6E8A-4147-A177-3AD203B41FA5}">
                      <a16:colId xmlns:a16="http://schemas.microsoft.com/office/drawing/2014/main" val="3313787720"/>
                    </a:ext>
                  </a:extLst>
                </a:gridCol>
                <a:gridCol w="6233277">
                  <a:extLst>
                    <a:ext uri="{9D8B030D-6E8A-4147-A177-3AD203B41FA5}">
                      <a16:colId xmlns:a16="http://schemas.microsoft.com/office/drawing/2014/main" val="637673498"/>
                    </a:ext>
                  </a:extLst>
                </a:gridCol>
                <a:gridCol w="3713441">
                  <a:extLst>
                    <a:ext uri="{9D8B030D-6E8A-4147-A177-3AD203B41FA5}">
                      <a16:colId xmlns:a16="http://schemas.microsoft.com/office/drawing/2014/main" val="2644426810"/>
                    </a:ext>
                  </a:extLst>
                </a:gridCol>
              </a:tblGrid>
              <a:tr h="1244600">
                <a:tc>
                  <a:txBody>
                    <a:bodyPr/>
                    <a:lstStyle/>
                    <a:p>
                      <a:pPr algn="ctr"/>
                      <a:r>
                        <a:rPr lang="en-US" sz="2800" b="1">
                          <a:solidFill>
                            <a:srgbClr val="FFFFFF"/>
                          </a:solidFill>
                          <a:latin typeface="Aptos" panose="020B0004020202020204" pitchFamily="34" charset="0"/>
                        </a:rPr>
                        <a:t>Trụ cột Đạo đức</a:t>
                      </a:r>
                    </a:p>
                  </a:txBody>
                  <a:tcPr marL="101600" marR="101600" marT="76200" marB="76200" anchor="ctr">
                    <a:solidFill>
                      <a:srgbClr val="002060"/>
                    </a:solidFill>
                  </a:tcPr>
                </a:tc>
                <a:tc>
                  <a:txBody>
                    <a:bodyPr/>
                    <a:lstStyle/>
                    <a:p>
                      <a:pPr algn="ctr"/>
                      <a:r>
                        <a:rPr lang="en-US" sz="2800" b="1">
                          <a:solidFill>
                            <a:srgbClr val="FFFFFF"/>
                          </a:solidFill>
                          <a:latin typeface="Aptos" panose="020B0004020202020204" pitchFamily="34" charset="0"/>
                        </a:rPr>
                        <a:t>Thách thức Thực tiễn</a:t>
                      </a:r>
                    </a:p>
                  </a:txBody>
                  <a:tcPr marL="101600" marR="101600" marT="76200" marB="76200" anchor="ctr">
                    <a:solidFill>
                      <a:srgbClr val="002060"/>
                    </a:solidFill>
                  </a:tcPr>
                </a:tc>
                <a:tc>
                  <a:txBody>
                    <a:bodyPr/>
                    <a:lstStyle/>
                    <a:p>
                      <a:pPr algn="ctr"/>
                      <a:r>
                        <a:rPr lang="vi-VN" sz="2800" b="1">
                          <a:solidFill>
                            <a:srgbClr val="FFFFFF"/>
                          </a:solidFill>
                          <a:latin typeface="Aptos" panose="020B0004020202020204" pitchFamily="34" charset="0"/>
                        </a:rPr>
                        <a:t>Giải pháp Sư phạm &amp; Công nghệ trên ETAN EduAI</a:t>
                      </a:r>
                      <a:endParaRPr lang="en-US" sz="2800" b="1">
                        <a:solidFill>
                          <a:srgbClr val="FFFFFF"/>
                        </a:solidFill>
                        <a:latin typeface="Aptos" panose="020B0004020202020204" pitchFamily="34" charset="0"/>
                      </a:endParaRPr>
                    </a:p>
                  </a:txBody>
                  <a:tcPr marL="101600" marR="101600" marT="76200" marB="76200" anchor="ctr">
                    <a:solidFill>
                      <a:srgbClr val="002060"/>
                    </a:solidFill>
                  </a:tcPr>
                </a:tc>
                <a:tc>
                  <a:txBody>
                    <a:bodyPr/>
                    <a:lstStyle/>
                    <a:p>
                      <a:pPr algn="ctr"/>
                      <a:r>
                        <a:rPr lang="en-US" sz="2800" b="1">
                          <a:solidFill>
                            <a:srgbClr val="FFFFFF"/>
                          </a:solidFill>
                          <a:latin typeface="Aptos" panose="020B0004020202020204" pitchFamily="34" charset="0"/>
                        </a:rPr>
                        <a:t>Minh chứng Kỹ thuật</a:t>
                      </a:r>
                    </a:p>
                  </a:txBody>
                  <a:tcPr marL="101600" marR="101600" marT="76200" marB="76200" anchor="ctr">
                    <a:solidFill>
                      <a:srgbClr val="002060"/>
                    </a:solidFill>
                  </a:tcPr>
                </a:tc>
                <a:extLst>
                  <a:ext uri="{0D108BD9-81ED-4DB2-BD59-A6C34878D82A}">
                    <a16:rowId xmlns:a16="http://schemas.microsoft.com/office/drawing/2014/main" val="2617157830"/>
                  </a:ext>
                </a:extLst>
              </a:tr>
              <a:tr h="1244600">
                <a:tc>
                  <a:txBody>
                    <a:bodyPr/>
                    <a:lstStyle/>
                    <a:p>
                      <a:r>
                        <a:rPr lang="en-US" sz="2400" b="1">
                          <a:solidFill>
                            <a:srgbClr val="002060"/>
                          </a:solidFill>
                          <a:latin typeface="Aptos" panose="020B0004020202020204" pitchFamily="34" charset="0"/>
                        </a:rPr>
                        <a:t>1. Quyền riêng tư (Privacy)</a:t>
                      </a:r>
                    </a:p>
                  </a:txBody>
                  <a:tcPr marL="101600" marR="101600" marT="76200" marB="76200">
                    <a:solidFill>
                      <a:srgbClr val="FFFFFF"/>
                    </a:solidFill>
                  </a:tcPr>
                </a:tc>
                <a:tc>
                  <a:txBody>
                    <a:bodyPr/>
                    <a:lstStyle/>
                    <a:p>
                      <a:r>
                        <a:rPr lang="vi-VN" sz="2400">
                          <a:solidFill>
                            <a:srgbClr val="192332"/>
                          </a:solidFill>
                          <a:latin typeface="Aptos" panose="020B0004020202020204" pitchFamily="34" charset="0"/>
                        </a:rPr>
                        <a:t>Nguy cơ lộ lọt thông tin cá nhân trẻ em trên môi trường trực tuyến</a:t>
                      </a:r>
                      <a:endParaRPr lang="en-US" sz="2400">
                        <a:solidFill>
                          <a:srgbClr val="192332"/>
                        </a:solidFill>
                        <a:latin typeface="Aptos" panose="020B0004020202020204" pitchFamily="34" charset="0"/>
                      </a:endParaRPr>
                    </a:p>
                  </a:txBody>
                  <a:tcPr marL="101600" marR="101600" marT="76200" marB="76200">
                    <a:solidFill>
                      <a:srgbClr val="FFFFFF"/>
                    </a:solidFill>
                  </a:tcPr>
                </a:tc>
                <a:tc>
                  <a:txBody>
                    <a:bodyPr/>
                    <a:lstStyle/>
                    <a:p>
                      <a:r>
                        <a:rPr lang="en-US" sz="2400">
                          <a:solidFill>
                            <a:srgbClr val="192332"/>
                          </a:solidFill>
                          <a:latin typeface="Aptos" panose="020B0004020202020204" pitchFamily="34" charset="0"/>
                        </a:rPr>
                        <a:t>Tự động mặt nạ hóa danh tính (Masking N.V.An), tuyệt đối không gửi dữ liệu định danh nhạy cảm lên API điện toán đám mây.</a:t>
                      </a:r>
                    </a:p>
                  </a:txBody>
                  <a:tcPr marL="101600" marR="101600" marT="76200" marB="76200">
                    <a:solidFill>
                      <a:srgbClr val="FFFFFF"/>
                    </a:solidFill>
                  </a:tcPr>
                </a:tc>
                <a:tc>
                  <a:txBody>
                    <a:bodyPr/>
                    <a:lstStyle/>
                    <a:p>
                      <a:r>
                        <a:rPr lang="en-US" sz="2400">
                          <a:solidFill>
                            <a:srgbClr val="192332"/>
                          </a:solidFill>
                          <a:latin typeface="Aptos" panose="020B0004020202020204" pitchFamily="34" charset="0"/>
                        </a:rPr>
                        <a:t>PrivacyHelper.cs, chuẩn COPPA, Nghị định 13/2023/NĐ-CP</a:t>
                      </a:r>
                    </a:p>
                  </a:txBody>
                  <a:tcPr marL="101600" marR="101600" marT="76200" marB="76200">
                    <a:solidFill>
                      <a:srgbClr val="FFFFFF"/>
                    </a:solidFill>
                  </a:tcPr>
                </a:tc>
                <a:extLst>
                  <a:ext uri="{0D108BD9-81ED-4DB2-BD59-A6C34878D82A}">
                    <a16:rowId xmlns:a16="http://schemas.microsoft.com/office/drawing/2014/main" val="3273613876"/>
                  </a:ext>
                </a:extLst>
              </a:tr>
              <a:tr h="1244600">
                <a:tc>
                  <a:txBody>
                    <a:bodyPr/>
                    <a:lstStyle/>
                    <a:p>
                      <a:r>
                        <a:rPr lang="pt-BR" sz="2400" b="1">
                          <a:solidFill>
                            <a:srgbClr val="002060"/>
                          </a:solidFill>
                          <a:latin typeface="Aptos" panose="020B0004020202020204" pitchFamily="34" charset="0"/>
                        </a:rPr>
                        <a:t>2. Tính chuẩn xác (Pedagogical Truth)</a:t>
                      </a:r>
                      <a:endParaRPr lang="en-US" sz="2400" b="1">
                        <a:solidFill>
                          <a:srgbClr val="002060"/>
                        </a:solidFill>
                        <a:latin typeface="Aptos" panose="020B0004020202020204" pitchFamily="34" charset="0"/>
                      </a:endParaRPr>
                    </a:p>
                  </a:txBody>
                  <a:tcPr marL="101600" marR="101600" marT="76200" marB="76200">
                    <a:solidFill>
                      <a:srgbClr val="F4F8FD"/>
                    </a:solidFill>
                  </a:tcPr>
                </a:tc>
                <a:tc>
                  <a:txBody>
                    <a:bodyPr/>
                    <a:lstStyle/>
                    <a:p>
                      <a:r>
                        <a:rPr lang="en-US" sz="2400">
                          <a:solidFill>
                            <a:srgbClr val="192332"/>
                          </a:solidFill>
                          <a:latin typeface="Aptos" panose="020B0004020202020204" pitchFamily="34" charset="0"/>
                        </a:rPr>
                        <a:t>AI ảo giác (hallucination), chấm bài sai lệch, thông tin không chuẩn GDPT 2018</a:t>
                      </a:r>
                    </a:p>
                  </a:txBody>
                  <a:tcPr marL="101600" marR="101600" marT="76200" marB="76200">
                    <a:solidFill>
                      <a:srgbClr val="F4F8FD"/>
                    </a:solidFill>
                  </a:tcPr>
                </a:tc>
                <a:tc>
                  <a:txBody>
                    <a:bodyPr/>
                    <a:lstStyle/>
                    <a:p>
                      <a:r>
                        <a:rPr lang="vi-VN" sz="2400">
                          <a:solidFill>
                            <a:srgbClr val="192332"/>
                          </a:solidFill>
                          <a:latin typeface="Aptos" panose="020B0004020202020204" pitchFamily="34" charset="0"/>
                        </a:rPr>
                        <a:t>Kết hợp Hybrid AST Parser + Rubric định lượng + Cố định ngữ cảnh sách giáo khoa tiểu học, triệt tiêu hiện tượng AI bịa đặt.</a:t>
                      </a:r>
                      <a:endParaRPr lang="en-US" sz="2400">
                        <a:solidFill>
                          <a:srgbClr val="192332"/>
                        </a:solidFill>
                        <a:latin typeface="Aptos" panose="020B0004020202020204" pitchFamily="34" charset="0"/>
                      </a:endParaRPr>
                    </a:p>
                  </a:txBody>
                  <a:tcPr marL="101600" marR="101600" marT="76200" marB="76200">
                    <a:solidFill>
                      <a:srgbClr val="F4F8FD"/>
                    </a:solidFill>
                  </a:tcPr>
                </a:tc>
                <a:tc>
                  <a:txBody>
                    <a:bodyPr/>
                    <a:lstStyle/>
                    <a:p>
                      <a:r>
                        <a:rPr lang="en-US" sz="2400">
                          <a:solidFill>
                            <a:srgbClr val="192332"/>
                          </a:solidFill>
                          <a:latin typeface="Aptos" panose="020B0004020202020204" pitchFamily="34" charset="0"/>
                        </a:rPr>
                        <a:t>PracticalGradingService.cs, DailyExamConfigs</a:t>
                      </a:r>
                    </a:p>
                  </a:txBody>
                  <a:tcPr marL="101600" marR="101600" marT="76200" marB="76200">
                    <a:solidFill>
                      <a:srgbClr val="F4F8FD"/>
                    </a:solidFill>
                  </a:tcPr>
                </a:tc>
                <a:extLst>
                  <a:ext uri="{0D108BD9-81ED-4DB2-BD59-A6C34878D82A}">
                    <a16:rowId xmlns:a16="http://schemas.microsoft.com/office/drawing/2014/main" val="1597012892"/>
                  </a:ext>
                </a:extLst>
              </a:tr>
              <a:tr h="1244600">
                <a:tc>
                  <a:txBody>
                    <a:bodyPr/>
                    <a:lstStyle/>
                    <a:p>
                      <a:r>
                        <a:rPr lang="en-US" sz="2400" b="1">
                          <a:solidFill>
                            <a:srgbClr val="002060"/>
                          </a:solidFill>
                          <a:latin typeface="Aptos" panose="020B0004020202020204" pitchFamily="34" charset="0"/>
                        </a:rPr>
                        <a:t>3. Quyền kiểm soát (Human-in-the-Loop)</a:t>
                      </a:r>
                    </a:p>
                  </a:txBody>
                  <a:tcPr marL="101600" marR="101600" marT="76200" marB="76200">
                    <a:solidFill>
                      <a:srgbClr val="FFFFFF"/>
                    </a:solidFill>
                  </a:tcPr>
                </a:tc>
                <a:tc>
                  <a:txBody>
                    <a:bodyPr/>
                    <a:lstStyle/>
                    <a:p>
                      <a:r>
                        <a:rPr lang="vi-VN" sz="2400">
                          <a:solidFill>
                            <a:srgbClr val="192332"/>
                          </a:solidFill>
                          <a:latin typeface="Aptos" panose="020B0004020202020204" pitchFamily="34" charset="0"/>
                        </a:rPr>
                        <a:t>Giáo viên bị động, phụ thuộc hoàn toàn vào máy móc, mất kiểm soát chất lượng</a:t>
                      </a:r>
                      <a:endParaRPr lang="en-US" sz="2400">
                        <a:solidFill>
                          <a:srgbClr val="192332"/>
                        </a:solidFill>
                        <a:latin typeface="Aptos" panose="020B0004020202020204" pitchFamily="34" charset="0"/>
                      </a:endParaRPr>
                    </a:p>
                  </a:txBody>
                  <a:tcPr marL="101600" marR="101600" marT="76200" marB="76200">
                    <a:solidFill>
                      <a:srgbClr val="FFFFFF"/>
                    </a:solidFill>
                  </a:tcPr>
                </a:tc>
                <a:tc>
                  <a:txBody>
                    <a:bodyPr/>
                    <a:lstStyle/>
                    <a:p>
                      <a:r>
                        <a:rPr lang="vi-VN" sz="2400">
                          <a:solidFill>
                            <a:srgbClr val="192332"/>
                          </a:solidFill>
                          <a:latin typeface="Aptos" panose="020B0004020202020204" pitchFamily="34" charset="0"/>
                        </a:rPr>
                        <a:t>AI chỉ đóng vai trò trợ lý đề xuất điểm và lời nhận xét; Thầy/Cô luôn là người phê duyệt, chỉnh sửa và quyết định cuối cùng.</a:t>
                      </a:r>
                      <a:endParaRPr lang="en-US" sz="2400">
                        <a:solidFill>
                          <a:srgbClr val="192332"/>
                        </a:solidFill>
                        <a:latin typeface="Aptos" panose="020B0004020202020204" pitchFamily="34" charset="0"/>
                      </a:endParaRPr>
                    </a:p>
                  </a:txBody>
                  <a:tcPr marL="101600" marR="101600" marT="76200" marB="76200">
                    <a:solidFill>
                      <a:srgbClr val="FFFFFF"/>
                    </a:solidFill>
                  </a:tcPr>
                </a:tc>
                <a:tc>
                  <a:txBody>
                    <a:bodyPr/>
                    <a:lstStyle/>
                    <a:p>
                      <a:r>
                        <a:rPr lang="en-US" sz="2400">
                          <a:solidFill>
                            <a:srgbClr val="192332"/>
                          </a:solidFill>
                          <a:latin typeface="Aptos" panose="020B0004020202020204" pitchFamily="34" charset="0"/>
                        </a:rPr>
                        <a:t>ChamBaiTuLuan.aspx (IsGraded, GradingMethod, IsPublished)</a:t>
                      </a:r>
                    </a:p>
                  </a:txBody>
                  <a:tcPr marL="101600" marR="101600" marT="76200" marB="76200">
                    <a:solidFill>
                      <a:srgbClr val="FFFFFF"/>
                    </a:solidFill>
                  </a:tcPr>
                </a:tc>
                <a:extLst>
                  <a:ext uri="{0D108BD9-81ED-4DB2-BD59-A6C34878D82A}">
                    <a16:rowId xmlns:a16="http://schemas.microsoft.com/office/drawing/2014/main" val="956047934"/>
                  </a:ext>
                </a:extLst>
              </a:tr>
              <a:tr h="1244600">
                <a:tc>
                  <a:txBody>
                    <a:bodyPr/>
                    <a:lstStyle/>
                    <a:p>
                      <a:r>
                        <a:rPr lang="en-US" sz="2400" b="1">
                          <a:solidFill>
                            <a:srgbClr val="002060"/>
                          </a:solidFill>
                          <a:latin typeface="Aptos" panose="020B0004020202020204" pitchFamily="34" charset="0"/>
                        </a:rPr>
                        <a:t>4. Giáo dục có trách nhiệm (AI Literacy)</a:t>
                      </a:r>
                    </a:p>
                  </a:txBody>
                  <a:tcPr marL="101600" marR="101600" marT="76200" marB="76200">
                    <a:solidFill>
                      <a:srgbClr val="F4F8FD"/>
                    </a:solidFill>
                  </a:tcPr>
                </a:tc>
                <a:tc>
                  <a:txBody>
                    <a:bodyPr/>
                    <a:lstStyle/>
                    <a:p>
                      <a:r>
                        <a:rPr lang="vi-VN" sz="2400">
                          <a:solidFill>
                            <a:srgbClr val="192332"/>
                          </a:solidFill>
                          <a:latin typeface="Aptos" panose="020B0004020202020204" pitchFamily="34" charset="0"/>
                        </a:rPr>
                        <a:t>Học sinh gian lận, ỷ lại máy tính, sao chép máy móc thay vì tự tư duy</a:t>
                      </a:r>
                      <a:endParaRPr lang="en-US" sz="2400">
                        <a:solidFill>
                          <a:srgbClr val="192332"/>
                        </a:solidFill>
                        <a:latin typeface="Aptos" panose="020B0004020202020204" pitchFamily="34" charset="0"/>
                      </a:endParaRPr>
                    </a:p>
                  </a:txBody>
                  <a:tcPr marL="101600" marR="101600" marT="76200" marB="76200">
                    <a:solidFill>
                      <a:srgbClr val="F4F8FD"/>
                    </a:solidFill>
                  </a:tcPr>
                </a:tc>
                <a:tc>
                  <a:txBody>
                    <a:bodyPr/>
                    <a:lstStyle/>
                    <a:p>
                      <a:r>
                        <a:rPr lang="vi-VN" sz="2400">
                          <a:solidFill>
                            <a:srgbClr val="192332"/>
                          </a:solidFill>
                          <a:latin typeface="Aptos" panose="020B0004020202020204" pitchFamily="34" charset="0"/>
                        </a:rPr>
                        <a:t>AI gợi mở tư duy thuật toán từng bước (Scaffolding); Gamification tạo động lực nội tại để các em tự giác chinh phục thử thách.</a:t>
                      </a:r>
                      <a:endParaRPr lang="en-US" sz="2400">
                        <a:solidFill>
                          <a:srgbClr val="192332"/>
                        </a:solidFill>
                        <a:latin typeface="Aptos" panose="020B0004020202020204" pitchFamily="34" charset="0"/>
                      </a:endParaRPr>
                    </a:p>
                  </a:txBody>
                  <a:tcPr marL="101600" marR="101600" marT="76200" marB="76200">
                    <a:solidFill>
                      <a:srgbClr val="F4F8FD"/>
                    </a:solidFill>
                  </a:tcPr>
                </a:tc>
                <a:tc>
                  <a:txBody>
                    <a:bodyPr/>
                    <a:lstStyle/>
                    <a:p>
                      <a:r>
                        <a:rPr lang="en-US" sz="2400">
                          <a:solidFill>
                            <a:srgbClr val="192332"/>
                          </a:solidFill>
                          <a:latin typeface="Aptos" panose="020B0004020202020204" pitchFamily="34" charset="0"/>
                        </a:rPr>
                        <a:t>ScratchMathAIService.cs, AdaptiveLearningService</a:t>
                      </a:r>
                    </a:p>
                  </a:txBody>
                  <a:tcPr marL="101600" marR="101600" marT="76200" marB="76200">
                    <a:solidFill>
                      <a:srgbClr val="F4F8FD"/>
                    </a:solidFill>
                  </a:tcPr>
                </a:tc>
                <a:extLst>
                  <a:ext uri="{0D108BD9-81ED-4DB2-BD59-A6C34878D82A}">
                    <a16:rowId xmlns:a16="http://schemas.microsoft.com/office/drawing/2014/main" val="3669210814"/>
                  </a:ext>
                </a:extLst>
              </a:tr>
            </a:tbl>
          </a:graphicData>
        </a:graphic>
      </p:graphicFrame>
    </p:spTree>
    <p:extLst>
      <p:ext uri="{BB962C8B-B14F-4D97-AF65-F5344CB8AC3E}">
        <p14:creationId xmlns:p14="http://schemas.microsoft.com/office/powerpoint/2010/main" val="3672177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a:off x="0" y="8852107"/>
            <a:ext cx="18288000" cy="1434893"/>
          </a:xfrm>
          <a:custGeom>
            <a:avLst/>
            <a:gdLst/>
            <a:ahLst/>
            <a:cxnLst/>
            <a:rect l="l" t="t" r="r" b="b"/>
            <a:pathLst>
              <a:path w="18288000" h="1434893">
                <a:moveTo>
                  <a:pt x="0" y="0"/>
                </a:moveTo>
                <a:lnTo>
                  <a:pt x="18288000" y="0"/>
                </a:lnTo>
                <a:lnTo>
                  <a:pt x="18288000" y="1434893"/>
                </a:lnTo>
                <a:lnTo>
                  <a:pt x="0" y="1434893"/>
                </a:lnTo>
                <a:lnTo>
                  <a:pt x="0" y="0"/>
                </a:lnTo>
                <a:close/>
              </a:path>
            </a:pathLst>
          </a:custGeom>
          <a:blipFill>
            <a:blip r:embed="rId3"/>
            <a:stretch>
              <a:fillRect t="-616917"/>
            </a:stretch>
          </a:blipFill>
        </p:spPr>
        <p:txBody>
          <a:bodyPr/>
          <a:lstStyle/>
          <a:p>
            <a:endParaRPr lang="en-AU"/>
          </a:p>
        </p:txBody>
      </p:sp>
      <p:sp>
        <p:nvSpPr>
          <p:cNvPr id="2" name="TextBox 1">
            <a:extLst>
              <a:ext uri="{FF2B5EF4-FFF2-40B4-BE49-F238E27FC236}">
                <a16:creationId xmlns:a16="http://schemas.microsoft.com/office/drawing/2014/main" id="{D6B50A14-9A46-459F-B1A6-8F38EE468E8E}"/>
              </a:ext>
            </a:extLst>
          </p:cNvPr>
          <p:cNvSpPr txBox="1"/>
          <p:nvPr/>
        </p:nvSpPr>
        <p:spPr>
          <a:xfrm>
            <a:off x="825500" y="698500"/>
            <a:ext cx="8406147" cy="615553"/>
          </a:xfrm>
          <a:prstGeom prst="rect">
            <a:avLst/>
          </a:prstGeom>
          <a:noFill/>
        </p:spPr>
        <p:txBody>
          <a:bodyPr vert="horz" wrap="none" rtlCol="0">
            <a:spAutoFit/>
          </a:bodyPr>
          <a:lstStyle/>
          <a:p>
            <a:r>
              <a:rPr lang="vi-VN" sz="3400" b="1">
                <a:solidFill>
                  <a:srgbClr val="002060"/>
                </a:solidFill>
                <a:latin typeface="Aptos Display" panose="020B0004020202020204" pitchFamily="34" charset="0"/>
              </a:rPr>
              <a:t>QUÁ TRÌNH TRIỂN KHAI THỰC TẾ TẠI CƠ SỞ</a:t>
            </a:r>
            <a:endParaRPr lang="en-US" sz="3400" b="1">
              <a:solidFill>
                <a:srgbClr val="002060"/>
              </a:solidFill>
              <a:latin typeface="Aptos Display" panose="020B0004020202020204" pitchFamily="34" charset="0"/>
            </a:endParaRPr>
          </a:p>
        </p:txBody>
      </p:sp>
      <p:sp>
        <p:nvSpPr>
          <p:cNvPr id="7" name="Rectangle: Rounded Corners 6">
            <a:extLst>
              <a:ext uri="{FF2B5EF4-FFF2-40B4-BE49-F238E27FC236}">
                <a16:creationId xmlns:a16="http://schemas.microsoft.com/office/drawing/2014/main" id="{4B0557A5-42C3-E3DB-3A9D-76D070247865}"/>
              </a:ext>
            </a:extLst>
          </p:cNvPr>
          <p:cNvSpPr/>
          <p:nvPr/>
        </p:nvSpPr>
        <p:spPr>
          <a:xfrm>
            <a:off x="825500" y="1714500"/>
            <a:ext cx="10414000" cy="69215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C9C160B-1AFC-C22E-9F33-73CD1C8DDD77}"/>
              </a:ext>
            </a:extLst>
          </p:cNvPr>
          <p:cNvSpPr txBox="1"/>
          <p:nvPr/>
        </p:nvSpPr>
        <p:spPr>
          <a:xfrm>
            <a:off x="1079500" y="1841500"/>
            <a:ext cx="9906000" cy="6555641"/>
          </a:xfrm>
          <a:prstGeom prst="rect">
            <a:avLst/>
          </a:prstGeom>
          <a:noFill/>
        </p:spPr>
        <p:txBody>
          <a:bodyPr vert="horz" wrap="square" rtlCol="0">
            <a:spAutoFit/>
          </a:bodyPr>
          <a:lstStyle/>
          <a:p>
            <a:pPr algn="just"/>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LỘ TRÌNH PHÁT TRIỂN &amp; ỨNG DỤNG LIÊN TỤC (2021 – 2026)
</a:t>
            </a:r>
            <a:r>
              <a:rPr lang="en-US" sz="2000" b="1">
                <a:solidFill>
                  <a:srgbClr val="002060"/>
                </a:solidFill>
                <a:latin typeface="Aptos" panose="020B0004020202020204" pitchFamily="34" charset="0"/>
              </a:rPr>
              <a:t>-</a:t>
            </a:r>
            <a:r>
              <a:rPr lang="vi-VN" sz="2000" b="1">
                <a:solidFill>
                  <a:srgbClr val="002060"/>
                </a:solidFill>
                <a:latin typeface="Aptos" panose="020B0004020202020204" pitchFamily="34" charset="0"/>
              </a:rPr>
              <a:t> Giai đoạn 2021 – 2023 (Thử nghiệm ban đầu):
   Khởi đầu từ các biểu mẫu Google Forms đơn giản phục vụ ôn tập từ xa trong giai đoạn phòng chống dịch. Nhận diện rõ điểm nghẽn: Thiếu tính cá nhân hóa và giáo viên vẫn phải chấm tay cực nhọc.
</a:t>
            </a:r>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Giai đoạn 2024 – 2025 (Xây dựng nền tảng độc lập </a:t>
            </a:r>
            <a:r>
              <a:rPr lang="en-US" sz="2000" b="1">
                <a:solidFill>
                  <a:srgbClr val="002060"/>
                </a:solidFill>
                <a:latin typeface="Aptos" panose="020B0004020202020204" pitchFamily="34" charset="0"/>
              </a:rPr>
              <a:t>ETAN</a:t>
            </a:r>
            <a:r>
              <a:rPr lang="vi-VN" sz="2000" b="1">
                <a:solidFill>
                  <a:srgbClr val="002060"/>
                </a:solidFill>
                <a:latin typeface="Aptos" panose="020B0004020202020204" pitchFamily="34" charset="0"/>
              </a:rPr>
              <a:t>):
   Tự chủ hoàn toàn mã nguồn hệ thống web ôn tập trắc nghiệm, tối ưu hóa băng thông cho phòng máy tính trường học, bắt đầu thử nghiệm cơ chế tích điểm kinh nghiệm EXP.
</a:t>
            </a:r>
            <a:r>
              <a:rPr lang="en-US" sz="2000" b="1">
                <a:solidFill>
                  <a:srgbClr val="002060"/>
                </a:solidFill>
                <a:latin typeface="Aptos" panose="020B0004020202020204" pitchFamily="34" charset="0"/>
              </a:rPr>
              <a:t>-</a:t>
            </a:r>
            <a:r>
              <a:rPr lang="vi-VN" sz="2000" b="1">
                <a:solidFill>
                  <a:srgbClr val="002060"/>
                </a:solidFill>
                <a:latin typeface="Aptos" panose="020B0004020202020204" pitchFamily="34" charset="0"/>
              </a:rPr>
              <a:t> Giai đoạn 2025 – 2026 (Tích hợp Trí tuệ Nhân tạo toàn diện ETAN EduAI):
   Nâng cấp lõi AI đa phương thức: Gemini Vision chấm ảnh thực hành, Groq Llama 3.3 chấm tự luận theo rubric, thuật toán EMA học tập thích ứng và tiện ích vnEdu Sync tự động hóa sổ sách.
</a:t>
            </a:r>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PHẠM VI TRIỂN KHAI THỰC TẾ
</a:t>
            </a:r>
            <a:r>
              <a:rPr lang="en-US" sz="2000" b="1">
                <a:solidFill>
                  <a:srgbClr val="002060"/>
                </a:solidFill>
                <a:latin typeface="Aptos" panose="020B0004020202020204" pitchFamily="34" charset="0"/>
              </a:rPr>
              <a:t>-</a:t>
            </a:r>
            <a:r>
              <a:rPr lang="vi-VN" sz="2000" b="1">
                <a:solidFill>
                  <a:srgbClr val="002060"/>
                </a:solidFill>
                <a:latin typeface="Aptos" panose="020B0004020202020204" pitchFamily="34" charset="0"/>
              </a:rPr>
              <a:t> Đối tượng trực tiếp: Toàn bộ học sinh khối 3, 4, 5 (hơn </a:t>
            </a:r>
            <a:r>
              <a:rPr lang="en-US" sz="2000" b="1">
                <a:solidFill>
                  <a:srgbClr val="002060"/>
                </a:solidFill>
                <a:latin typeface="Aptos" panose="020B0004020202020204" pitchFamily="34" charset="0"/>
              </a:rPr>
              <a:t>50</a:t>
            </a:r>
            <a:r>
              <a:rPr lang="vi-VN" sz="2000" b="1">
                <a:solidFill>
                  <a:srgbClr val="002060"/>
                </a:solidFill>
                <a:latin typeface="Aptos" panose="020B0004020202020204" pitchFamily="34" charset="0"/>
              </a:rPr>
              <a:t>0 em) tại Trường Tiểu học Tân Thới.
</a:t>
            </a:r>
            <a:r>
              <a:rPr lang="en-US" sz="2000" b="1">
                <a:solidFill>
                  <a:srgbClr val="002060"/>
                </a:solidFill>
                <a:latin typeface="Aptos" panose="020B0004020202020204" pitchFamily="34" charset="0"/>
              </a:rPr>
              <a:t>-</a:t>
            </a:r>
            <a:r>
              <a:rPr lang="vi-VN" sz="2000" b="1">
                <a:solidFill>
                  <a:srgbClr val="002060"/>
                </a:solidFill>
                <a:latin typeface="Aptos" panose="020B0004020202020204" pitchFamily="34" charset="0"/>
              </a:rPr>
              <a:t> Mở rộng liên trường: Chia sẻ tài nguyên cho các trường tiểu học trong khu vực với hơn 1.100 học sinh tham gia học tập thường xuyên.</a:t>
            </a:r>
            <a:endParaRPr lang="en-US" sz="2000" b="1">
              <a:solidFill>
                <a:srgbClr val="002060"/>
              </a:solidFill>
              <a:latin typeface="Aptos" panose="020B0004020202020204" pitchFamily="34" charset="0"/>
            </a:endParaRPr>
          </a:p>
        </p:txBody>
      </p:sp>
      <p:sp>
        <p:nvSpPr>
          <p:cNvPr id="9" name="Rectangle: Rounded Corners 8">
            <a:extLst>
              <a:ext uri="{FF2B5EF4-FFF2-40B4-BE49-F238E27FC236}">
                <a16:creationId xmlns:a16="http://schemas.microsoft.com/office/drawing/2014/main" id="{983AC1EF-95B5-2E4F-FDB8-2A62E93D3744}"/>
              </a:ext>
            </a:extLst>
          </p:cNvPr>
          <p:cNvSpPr/>
          <p:nvPr/>
        </p:nvSpPr>
        <p:spPr>
          <a:xfrm>
            <a:off x="11557000" y="1714500"/>
            <a:ext cx="5905500" cy="6921500"/>
          </a:xfrm>
          <a:prstGeom prst="roundRect">
            <a:avLst/>
          </a:prstGeom>
          <a:solidFill>
            <a:srgbClr val="FFFFFF"/>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8C248AD-0748-49B0-213D-7AD0D4616783}"/>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1747500" y="1905000"/>
            <a:ext cx="5524500" cy="5397500"/>
          </a:xfrm>
          <a:prstGeom prst="rect">
            <a:avLst/>
          </a:prstGeom>
        </p:spPr>
      </p:pic>
      <p:sp>
        <p:nvSpPr>
          <p:cNvPr id="16" name="TextBox 15">
            <a:extLst>
              <a:ext uri="{FF2B5EF4-FFF2-40B4-BE49-F238E27FC236}">
                <a16:creationId xmlns:a16="http://schemas.microsoft.com/office/drawing/2014/main" id="{84B6A0F2-89A2-EFAB-D4E5-02B98EDAFDF4}"/>
              </a:ext>
            </a:extLst>
          </p:cNvPr>
          <p:cNvSpPr txBox="1"/>
          <p:nvPr/>
        </p:nvSpPr>
        <p:spPr>
          <a:xfrm>
            <a:off x="11747500" y="7429500"/>
            <a:ext cx="5524500" cy="553998"/>
          </a:xfrm>
          <a:prstGeom prst="rect">
            <a:avLst/>
          </a:prstGeom>
          <a:noFill/>
        </p:spPr>
        <p:txBody>
          <a:bodyPr vert="horz" wrap="square" rtlCol="0">
            <a:spAutoFit/>
          </a:bodyPr>
          <a:lstStyle/>
          <a:p>
            <a:r>
              <a:rPr lang="vi-VN" sz="1500" b="1" i="1">
                <a:solidFill>
                  <a:srgbClr val="002060"/>
                </a:solidFill>
                <a:latin typeface="Aptos" panose="020B0004020202020204" pitchFamily="34" charset="0"/>
              </a:rPr>
              <a:t>Học sinh Trường TH Tân Thới trong tiết học Tin học
Hơn 24 tháng vận hành ổn định trên phòng máy nhà trường</a:t>
            </a:r>
            <a:endParaRPr lang="en-US" sz="1500" b="1" i="1">
              <a:solidFill>
                <a:srgbClr val="002060"/>
              </a:solidFill>
              <a:latin typeface="Aptos" panose="020B00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a:off x="0" y="8919749"/>
            <a:ext cx="18288000" cy="1367251"/>
          </a:xfrm>
          <a:custGeom>
            <a:avLst/>
            <a:gdLst/>
            <a:ahLst/>
            <a:cxnLst/>
            <a:rect l="l" t="t" r="r" b="b"/>
            <a:pathLst>
              <a:path w="18288000" h="1367251">
                <a:moveTo>
                  <a:pt x="0" y="0"/>
                </a:moveTo>
                <a:lnTo>
                  <a:pt x="18288000" y="0"/>
                </a:lnTo>
                <a:lnTo>
                  <a:pt x="18288000" y="1367251"/>
                </a:lnTo>
                <a:lnTo>
                  <a:pt x="0" y="1367251"/>
                </a:lnTo>
                <a:lnTo>
                  <a:pt x="0" y="0"/>
                </a:lnTo>
                <a:close/>
              </a:path>
            </a:pathLst>
          </a:custGeom>
          <a:blipFill>
            <a:blip r:embed="rId3"/>
            <a:stretch>
              <a:fillRect t="-652385"/>
            </a:stretch>
          </a:blipFill>
        </p:spPr>
        <p:txBody>
          <a:bodyPr/>
          <a:lstStyle/>
          <a:p>
            <a:endParaRPr lang="en-AU"/>
          </a:p>
        </p:txBody>
      </p:sp>
      <p:sp>
        <p:nvSpPr>
          <p:cNvPr id="2" name="TextBox 1">
            <a:extLst>
              <a:ext uri="{FF2B5EF4-FFF2-40B4-BE49-F238E27FC236}">
                <a16:creationId xmlns:a16="http://schemas.microsoft.com/office/drawing/2014/main" id="{EAF4BF8A-268F-0462-6704-A6419C528040}"/>
              </a:ext>
            </a:extLst>
          </p:cNvPr>
          <p:cNvSpPr txBox="1"/>
          <p:nvPr/>
        </p:nvSpPr>
        <p:spPr>
          <a:xfrm>
            <a:off x="825500" y="419100"/>
            <a:ext cx="6780061" cy="615553"/>
          </a:xfrm>
          <a:prstGeom prst="rect">
            <a:avLst/>
          </a:prstGeom>
          <a:noFill/>
        </p:spPr>
        <p:txBody>
          <a:bodyPr vert="horz" wrap="none" rtlCol="0">
            <a:spAutoFit/>
          </a:bodyPr>
          <a:lstStyle/>
          <a:p>
            <a:r>
              <a:rPr lang="en-US" sz="3400" b="1">
                <a:solidFill>
                  <a:srgbClr val="002060"/>
                </a:solidFill>
                <a:latin typeface="Aptos Display" panose="020B0004020202020204" pitchFamily="34" charset="0"/>
              </a:rPr>
              <a:t>KẾT QUẢ VÀ TÁC ĐỘNG THỰC TIỄN</a:t>
            </a:r>
          </a:p>
        </p:txBody>
      </p:sp>
      <p:sp>
        <p:nvSpPr>
          <p:cNvPr id="7" name="Rectangle: Rounded Corners 6">
            <a:extLst>
              <a:ext uri="{FF2B5EF4-FFF2-40B4-BE49-F238E27FC236}">
                <a16:creationId xmlns:a16="http://schemas.microsoft.com/office/drawing/2014/main" id="{DD29AD30-06F7-4FC7-EDCE-C4766558DE53}"/>
              </a:ext>
            </a:extLst>
          </p:cNvPr>
          <p:cNvSpPr/>
          <p:nvPr/>
        </p:nvSpPr>
        <p:spPr>
          <a:xfrm>
            <a:off x="825500" y="1309095"/>
            <a:ext cx="5270500" cy="7551778"/>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B193D3B-D14A-FBC5-2A15-B080A7C52BBA}"/>
              </a:ext>
            </a:extLst>
          </p:cNvPr>
          <p:cNvSpPr txBox="1"/>
          <p:nvPr/>
        </p:nvSpPr>
        <p:spPr>
          <a:xfrm>
            <a:off x="1016000" y="1462861"/>
            <a:ext cx="4889500" cy="7109639"/>
          </a:xfrm>
          <a:prstGeom prst="rect">
            <a:avLst/>
          </a:prstGeom>
          <a:noFill/>
        </p:spPr>
        <p:txBody>
          <a:bodyPr vert="horz" wrap="square" rtlCol="0">
            <a:spAutoFit/>
          </a:bodyPr>
          <a:lstStyle/>
          <a:p>
            <a:pPr algn="just"/>
            <a:r>
              <a:rPr lang="en-US" sz="2400" b="1">
                <a:solidFill>
                  <a:srgbClr val="002060"/>
                </a:solidFill>
                <a:latin typeface="Aptos" panose="020B0004020202020204" pitchFamily="34" charset="0"/>
              </a:rPr>
              <a:t>🌟 </a:t>
            </a:r>
            <a:r>
              <a:rPr lang="vi-VN" sz="2400" b="1">
                <a:solidFill>
                  <a:srgbClr val="002060"/>
                </a:solidFill>
                <a:latin typeface="Aptos" panose="020B0004020202020204" pitchFamily="34" charset="0"/>
              </a:rPr>
              <a:t>ĐỐI VỚI HỌC SINH
</a:t>
            </a:r>
            <a:r>
              <a:rPr lang="en-US" sz="2400" b="1">
                <a:solidFill>
                  <a:srgbClr val="002060"/>
                </a:solidFill>
                <a:latin typeface="Aptos" panose="020B0004020202020204" pitchFamily="34" charset="0"/>
              </a:rPr>
              <a:t>📈 </a:t>
            </a:r>
            <a:r>
              <a:rPr lang="vi-VN" sz="2400" b="1">
                <a:solidFill>
                  <a:srgbClr val="002060"/>
                </a:solidFill>
                <a:latin typeface="Aptos" panose="020B0004020202020204" pitchFamily="34" charset="0"/>
              </a:rPr>
              <a:t>Tự giác ôn bài tăng vọt:
Tỷ lệ tự học ở nhà tăng từ 31.5% lên 88.2% nhờ sức hút của Gamification 18 cấp bậc và linh vật đồng hành.
</a:t>
            </a:r>
            <a:r>
              <a:rPr lang="en-US" sz="2400" b="1">
                <a:solidFill>
                  <a:srgbClr val="002060"/>
                </a:solidFill>
                <a:latin typeface="Aptos" panose="020B0004020202020204" pitchFamily="34" charset="0"/>
              </a:rPr>
              <a:t>📊 </a:t>
            </a:r>
            <a:r>
              <a:rPr lang="vi-VN" sz="2400" b="1">
                <a:solidFill>
                  <a:srgbClr val="002060"/>
                </a:solidFill>
                <a:latin typeface="Aptos" panose="020B0004020202020204" pitchFamily="34" charset="0"/>
              </a:rPr>
              <a:t>Nâng cao chất lượng thực chất:
Điểm kiểm tra trung bình tăng từ 6.2 lên 7.45/10. Thuật toán thích ứng EMA giúp học sinh yếu tự tin bứt phá.
</a:t>
            </a:r>
            <a:r>
              <a:rPr lang="en-US" sz="2400" b="1">
                <a:solidFill>
                  <a:srgbClr val="002060"/>
                </a:solidFill>
                <a:latin typeface="Aptos" panose="020B0004020202020204" pitchFamily="34" charset="0"/>
              </a:rPr>
              <a:t>🚀 </a:t>
            </a:r>
            <a:r>
              <a:rPr lang="vi-VN" sz="2400" b="1">
                <a:solidFill>
                  <a:srgbClr val="002060"/>
                </a:solidFill>
                <a:latin typeface="Aptos" panose="020B0004020202020204" pitchFamily="34" charset="0"/>
              </a:rPr>
              <a:t>Năng lực số vững vàng:
100% học sinh làm chủ kỹ năng máy tính và tự tin thực hành lập trình Scratch mà không sợ sai sót.</a:t>
            </a:r>
            <a:endParaRPr lang="en-US" sz="2400" b="1">
              <a:solidFill>
                <a:srgbClr val="002060"/>
              </a:solidFill>
              <a:latin typeface="Aptos" panose="020B0004020202020204" pitchFamily="34" charset="0"/>
            </a:endParaRPr>
          </a:p>
        </p:txBody>
      </p:sp>
      <p:sp>
        <p:nvSpPr>
          <p:cNvPr id="9" name="Rectangle: Rounded Corners 8">
            <a:extLst>
              <a:ext uri="{FF2B5EF4-FFF2-40B4-BE49-F238E27FC236}">
                <a16:creationId xmlns:a16="http://schemas.microsoft.com/office/drawing/2014/main" id="{7882607E-9E7B-4B8D-1012-B4371E497F97}"/>
              </a:ext>
            </a:extLst>
          </p:cNvPr>
          <p:cNvSpPr/>
          <p:nvPr/>
        </p:nvSpPr>
        <p:spPr>
          <a:xfrm>
            <a:off x="6462215" y="1309095"/>
            <a:ext cx="5270500" cy="7398012"/>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Box 9">
            <a:extLst>
              <a:ext uri="{FF2B5EF4-FFF2-40B4-BE49-F238E27FC236}">
                <a16:creationId xmlns:a16="http://schemas.microsoft.com/office/drawing/2014/main" id="{1E615662-A4AB-11CC-8E61-3C12B84E9027}"/>
              </a:ext>
            </a:extLst>
          </p:cNvPr>
          <p:cNvSpPr txBox="1"/>
          <p:nvPr/>
        </p:nvSpPr>
        <p:spPr>
          <a:xfrm>
            <a:off x="6652715" y="1499595"/>
            <a:ext cx="4889500" cy="6740307"/>
          </a:xfrm>
          <a:prstGeom prst="rect">
            <a:avLst/>
          </a:prstGeom>
          <a:noFill/>
        </p:spPr>
        <p:txBody>
          <a:bodyPr vert="horz" wrap="square" rtlCol="0">
            <a:spAutoFit/>
          </a:bodyPr>
          <a:lstStyle/>
          <a:p>
            <a:pPr algn="just"/>
            <a:r>
              <a:rPr lang="vi-VN" sz="2400" b="1">
                <a:solidFill>
                  <a:srgbClr val="002060"/>
                </a:solidFill>
                <a:latin typeface="Aptos" panose="020B0004020202020204" pitchFamily="34" charset="0"/>
              </a:rPr>
              <a:t>⚡ GIẢI PHÓNG GIÁO VIÊN
⏱️ Tiết kiệm 85% thời gian chấm:
AI bóc tách cú pháp Scratch và đề xuất điểm tự luận chuẩn Rubric: Từ 7 phút ➔ 45 giây/bài làm.
</a:t>
            </a:r>
            <a:r>
              <a:rPr lang="en-US" sz="2400" b="1">
                <a:solidFill>
                  <a:srgbClr val="002060"/>
                </a:solidFill>
                <a:latin typeface="Aptos" panose="020B0004020202020204" pitchFamily="34" charset="0"/>
              </a:rPr>
              <a:t>📑 </a:t>
            </a:r>
            <a:r>
              <a:rPr lang="vi-VN" sz="2400" b="1">
                <a:solidFill>
                  <a:srgbClr val="002060"/>
                </a:solidFill>
                <a:latin typeface="Aptos" panose="020B0004020202020204" pitchFamily="34" charset="0"/>
              </a:rPr>
              <a:t>Giảm 95% áp lực sổ sách:
Tiện ích vnEdu Sync tự động điền nhận xét định kỳ vào hệ thống quản lý quốc gia: Từ 15 giờ ➔ 15 phút.
</a:t>
            </a:r>
            <a:r>
              <a:rPr lang="en-US" sz="2400" b="1">
                <a:solidFill>
                  <a:srgbClr val="002060"/>
                </a:solidFill>
                <a:latin typeface="Aptos" panose="020B0004020202020204" pitchFamily="34" charset="0"/>
              </a:rPr>
              <a:t>🎯 </a:t>
            </a:r>
            <a:r>
              <a:rPr lang="vi-VN" sz="2400" b="1">
                <a:solidFill>
                  <a:srgbClr val="002060"/>
                </a:solidFill>
                <a:latin typeface="Aptos" panose="020B0004020202020204" pitchFamily="34" charset="0"/>
              </a:rPr>
              <a:t>Dạy học phân hóa chuẩn xác:
Nắm trọn bản đồ năng lực học sinh theo thời gian thực để kịp thời bồi dưỡng từng em thay vì đánh giá cảm tính.</a:t>
            </a:r>
            <a:endParaRPr lang="en-US" sz="2400" b="1">
              <a:solidFill>
                <a:srgbClr val="002060"/>
              </a:solidFill>
              <a:latin typeface="Aptos" panose="020B0004020202020204" pitchFamily="34" charset="0"/>
            </a:endParaRPr>
          </a:p>
        </p:txBody>
      </p:sp>
      <p:sp>
        <p:nvSpPr>
          <p:cNvPr id="11" name="Rectangle: Rounded Corners 10">
            <a:extLst>
              <a:ext uri="{FF2B5EF4-FFF2-40B4-BE49-F238E27FC236}">
                <a16:creationId xmlns:a16="http://schemas.microsoft.com/office/drawing/2014/main" id="{908B945E-DA37-0887-E4C4-657A284BB22A}"/>
              </a:ext>
            </a:extLst>
          </p:cNvPr>
          <p:cNvSpPr/>
          <p:nvPr/>
        </p:nvSpPr>
        <p:spPr>
          <a:xfrm>
            <a:off x="12098930" y="1309095"/>
            <a:ext cx="5334000" cy="7669470"/>
          </a:xfrm>
          <a:prstGeom prst="roundRect">
            <a:avLst/>
          </a:prstGeom>
          <a:solidFill>
            <a:srgbClr val="FFFFFF"/>
          </a:solidFill>
          <a:ln w="15875">
            <a:solidFill>
              <a:srgbClr val="0066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3F88077-79C4-F581-7202-74000FB2649B}"/>
              </a:ext>
            </a:extLst>
          </p:cNvPr>
          <p:cNvSpPr txBox="1"/>
          <p:nvPr/>
        </p:nvSpPr>
        <p:spPr>
          <a:xfrm>
            <a:off x="12289430" y="1499595"/>
            <a:ext cx="4953000" cy="7478970"/>
          </a:xfrm>
          <a:prstGeom prst="rect">
            <a:avLst/>
          </a:prstGeom>
          <a:noFill/>
        </p:spPr>
        <p:txBody>
          <a:bodyPr vert="horz" wrap="square" rtlCol="0">
            <a:spAutoFit/>
          </a:bodyPr>
          <a:lstStyle/>
          <a:p>
            <a:pPr algn="just"/>
            <a:r>
              <a:rPr lang="en-US" sz="2400" b="1">
                <a:solidFill>
                  <a:srgbClr val="E6500A"/>
                </a:solidFill>
                <a:latin typeface="Aptos" panose="020B0004020202020204" pitchFamily="34" charset="0"/>
              </a:rPr>
              <a:t>📊 </a:t>
            </a:r>
            <a:r>
              <a:rPr lang="vi-VN" sz="2400" b="1">
                <a:solidFill>
                  <a:srgbClr val="E6500A"/>
                </a:solidFill>
                <a:latin typeface="Aptos" panose="020B0004020202020204" pitchFamily="34" charset="0"/>
              </a:rPr>
              <a:t>CON SỐ MINH CHỨNG
(Dữ liệu thực tế hệ thống)
</a:t>
            </a:r>
            <a:r>
              <a:rPr lang="en-US" sz="2400" b="1">
                <a:solidFill>
                  <a:srgbClr val="E6500A"/>
                </a:solidFill>
                <a:latin typeface="Aptos" panose="020B0004020202020204" pitchFamily="34" charset="0"/>
              </a:rPr>
              <a:t>👥 1.145 </a:t>
            </a:r>
            <a:r>
              <a:rPr lang="vi-VN" sz="2400" b="1">
                <a:solidFill>
                  <a:srgbClr val="E6500A"/>
                </a:solidFill>
                <a:latin typeface="Aptos" panose="020B0004020202020204" pitchFamily="34" charset="0"/>
              </a:rPr>
              <a:t>Học sinh
Học tập và làm bài thường xuyên.
</a:t>
            </a:r>
            <a:r>
              <a:rPr lang="en-US" sz="2400" b="1">
                <a:solidFill>
                  <a:srgbClr val="E6500A"/>
                </a:solidFill>
                <a:latin typeface="Aptos" panose="020B0004020202020204" pitchFamily="34" charset="0"/>
              </a:rPr>
              <a:t>🌐 210.000+ </a:t>
            </a:r>
            <a:r>
              <a:rPr lang="vi-VN" sz="2400" b="1">
                <a:solidFill>
                  <a:srgbClr val="E6500A"/>
                </a:solidFill>
                <a:latin typeface="Aptos" panose="020B0004020202020204" pitchFamily="34" charset="0"/>
              </a:rPr>
              <a:t>Lượt truy cập
Lưu lượng tương tác thực tế từ năm 2025.
</a:t>
            </a:r>
            <a:r>
              <a:rPr lang="en-US" sz="2400" b="1">
                <a:solidFill>
                  <a:srgbClr val="E6500A"/>
                </a:solidFill>
                <a:latin typeface="Aptos" panose="020B0004020202020204" pitchFamily="34" charset="0"/>
              </a:rPr>
              <a:t>📝 38.829 </a:t>
            </a:r>
            <a:r>
              <a:rPr lang="vi-VN" sz="2400" b="1">
                <a:solidFill>
                  <a:srgbClr val="E6500A"/>
                </a:solidFill>
                <a:latin typeface="Aptos" panose="020B0004020202020204" pitchFamily="34" charset="0"/>
              </a:rPr>
              <a:t>Lượt thi
Bài kiểm tra và khảo sát trực tuyến hoàn thành.
</a:t>
            </a:r>
            <a:r>
              <a:rPr lang="en-US" sz="2400" b="1">
                <a:solidFill>
                  <a:srgbClr val="E6500A"/>
                </a:solidFill>
                <a:latin typeface="Aptos" panose="020B0004020202020204" pitchFamily="34" charset="0"/>
              </a:rPr>
              <a:t>📚 1.428 </a:t>
            </a:r>
            <a:r>
              <a:rPr lang="vi-VN" sz="2400" b="1">
                <a:solidFill>
                  <a:srgbClr val="E6500A"/>
                </a:solidFill>
                <a:latin typeface="Aptos" panose="020B0004020202020204" pitchFamily="34" charset="0"/>
              </a:rPr>
              <a:t>Đề thi &amp; 1.682 Câu hỏi
Chuẩn ma trận GDPT 2018.
</a:t>
            </a:r>
            <a:r>
              <a:rPr lang="en-US" sz="2400" b="1">
                <a:solidFill>
                  <a:srgbClr val="E6500A"/>
                </a:solidFill>
                <a:latin typeface="Aptos" panose="020B0004020202020204" pitchFamily="34" charset="0"/>
              </a:rPr>
              <a:t>🎯 948 </a:t>
            </a:r>
            <a:r>
              <a:rPr lang="vi-VN" sz="2400" b="1">
                <a:solidFill>
                  <a:srgbClr val="E6500A"/>
                </a:solidFill>
                <a:latin typeface="Aptos" panose="020B0004020202020204" pitchFamily="34" charset="0"/>
              </a:rPr>
              <a:t>Phiên học thích ứng
Học tập cá nhân hóa được AI kích hoạt.</a:t>
            </a:r>
            <a:endParaRPr lang="en-US" sz="2400" b="1">
              <a:solidFill>
                <a:srgbClr val="E6500A"/>
              </a:solidFill>
              <a:latin typeface="Aptos" panose="020B00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EF98837D-67A6-86B9-7657-6D7B5DEA904A}"/>
              </a:ext>
            </a:extLst>
          </p:cNvPr>
          <p:cNvSpPr/>
          <p:nvPr/>
        </p:nvSpPr>
        <p:spPr>
          <a:xfrm>
            <a:off x="0" y="8919749"/>
            <a:ext cx="18288000" cy="1367251"/>
          </a:xfrm>
          <a:custGeom>
            <a:avLst/>
            <a:gdLst/>
            <a:ahLst/>
            <a:cxnLst/>
            <a:rect l="l" t="t" r="r" b="b"/>
            <a:pathLst>
              <a:path w="18288000" h="1367251">
                <a:moveTo>
                  <a:pt x="0" y="0"/>
                </a:moveTo>
                <a:lnTo>
                  <a:pt x="18288000" y="0"/>
                </a:lnTo>
                <a:lnTo>
                  <a:pt x="18288000" y="1367251"/>
                </a:lnTo>
                <a:lnTo>
                  <a:pt x="0" y="1367251"/>
                </a:lnTo>
                <a:lnTo>
                  <a:pt x="0" y="0"/>
                </a:lnTo>
                <a:close/>
              </a:path>
            </a:pathLst>
          </a:custGeom>
          <a:blipFill>
            <a:blip r:embed="rId2"/>
            <a:stretch>
              <a:fillRect t="-652385"/>
            </a:stretch>
          </a:blipFill>
        </p:spPr>
        <p:txBody>
          <a:bodyPr/>
          <a:lstStyle/>
          <a:p>
            <a:endParaRPr lang="en-AU"/>
          </a:p>
        </p:txBody>
      </p:sp>
      <p:sp>
        <p:nvSpPr>
          <p:cNvPr id="2" name="TextBox 1">
            <a:extLst>
              <a:ext uri="{FF2B5EF4-FFF2-40B4-BE49-F238E27FC236}">
                <a16:creationId xmlns:a16="http://schemas.microsoft.com/office/drawing/2014/main" id="{02731FEC-ECFB-0FD8-4C70-23EEB92C111B}"/>
              </a:ext>
            </a:extLst>
          </p:cNvPr>
          <p:cNvSpPr txBox="1"/>
          <p:nvPr/>
        </p:nvSpPr>
        <p:spPr>
          <a:xfrm>
            <a:off x="825500" y="698500"/>
            <a:ext cx="9074920" cy="615553"/>
          </a:xfrm>
          <a:prstGeom prst="rect">
            <a:avLst/>
          </a:prstGeom>
          <a:noFill/>
        </p:spPr>
        <p:txBody>
          <a:bodyPr vert="horz" wrap="none" rtlCol="0">
            <a:spAutoFit/>
          </a:bodyPr>
          <a:lstStyle/>
          <a:p>
            <a:r>
              <a:rPr lang="en-US" sz="3400" b="1">
                <a:solidFill>
                  <a:srgbClr val="002060"/>
                </a:solidFill>
                <a:latin typeface="Aptos Display" panose="020B0004020202020204" pitchFamily="34" charset="0"/>
              </a:rPr>
              <a:t>HÌNH ẢNH MINH CHỨNG &amp; PHẢN HỒI THỰC TẾ</a:t>
            </a:r>
          </a:p>
        </p:txBody>
      </p:sp>
      <p:sp>
        <p:nvSpPr>
          <p:cNvPr id="7" name="Rectangle: Rounded Corners 6">
            <a:extLst>
              <a:ext uri="{FF2B5EF4-FFF2-40B4-BE49-F238E27FC236}">
                <a16:creationId xmlns:a16="http://schemas.microsoft.com/office/drawing/2014/main" id="{DFA51084-74A4-E8CA-2676-CC9E6B0A2B40}"/>
              </a:ext>
            </a:extLst>
          </p:cNvPr>
          <p:cNvSpPr/>
          <p:nvPr/>
        </p:nvSpPr>
        <p:spPr>
          <a:xfrm>
            <a:off x="825500" y="1714500"/>
            <a:ext cx="7620000" cy="6921500"/>
          </a:xfrm>
          <a:prstGeom prst="roundRect">
            <a:avLst/>
          </a:prstGeom>
          <a:solidFill>
            <a:srgbClr val="FFFFFF"/>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EA2BA85-9276-960B-BDFC-DDE38B6C7E0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016000" y="1905000"/>
            <a:ext cx="3492500" cy="5778500"/>
          </a:xfrm>
          <a:prstGeom prst="rect">
            <a:avLst/>
          </a:prstGeom>
        </p:spPr>
      </p:pic>
      <p:pic>
        <p:nvPicPr>
          <p:cNvPr id="13" name="Picture 12">
            <a:extLst>
              <a:ext uri="{FF2B5EF4-FFF2-40B4-BE49-F238E27FC236}">
                <a16:creationId xmlns:a16="http://schemas.microsoft.com/office/drawing/2014/main" id="{910E0FE2-315E-480F-3E06-76480CE8A4DB}"/>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4699000" y="1905000"/>
            <a:ext cx="3492500" cy="5778500"/>
          </a:xfrm>
          <a:prstGeom prst="rect">
            <a:avLst/>
          </a:prstGeom>
        </p:spPr>
      </p:pic>
      <p:sp>
        <p:nvSpPr>
          <p:cNvPr id="14" name="TextBox 13">
            <a:extLst>
              <a:ext uri="{FF2B5EF4-FFF2-40B4-BE49-F238E27FC236}">
                <a16:creationId xmlns:a16="http://schemas.microsoft.com/office/drawing/2014/main" id="{25274DED-0D84-A8C0-3B93-D830B89DC42B}"/>
              </a:ext>
            </a:extLst>
          </p:cNvPr>
          <p:cNvSpPr txBox="1"/>
          <p:nvPr/>
        </p:nvSpPr>
        <p:spPr>
          <a:xfrm>
            <a:off x="1016000" y="7810500"/>
            <a:ext cx="7175500" cy="307777"/>
          </a:xfrm>
          <a:prstGeom prst="rect">
            <a:avLst/>
          </a:prstGeom>
          <a:noFill/>
        </p:spPr>
        <p:txBody>
          <a:bodyPr vert="horz" rtlCol="0">
            <a:spAutoFit/>
          </a:bodyPr>
          <a:lstStyle/>
          <a:p>
            <a:r>
              <a:rPr lang="vi-VN" sz="1400" i="1">
                <a:solidFill>
                  <a:srgbClr val="002060"/>
                </a:solidFill>
                <a:latin typeface="Aptos" panose="020B0004020202020204" pitchFamily="34" charset="0"/>
              </a:rPr>
              <a:t>Học sinh Trường TH Tân Thới kết hợp SGK và thực hành trực tiếp trên ETAN EduAI</a:t>
            </a:r>
            <a:endParaRPr lang="en-US" sz="1400" i="1">
              <a:solidFill>
                <a:srgbClr val="002060"/>
              </a:solidFill>
              <a:latin typeface="Aptos" panose="020B0004020202020204" pitchFamily="34" charset="0"/>
            </a:endParaRPr>
          </a:p>
        </p:txBody>
      </p:sp>
      <p:sp>
        <p:nvSpPr>
          <p:cNvPr id="15" name="Rectangle: Rounded Corners 14">
            <a:extLst>
              <a:ext uri="{FF2B5EF4-FFF2-40B4-BE49-F238E27FC236}">
                <a16:creationId xmlns:a16="http://schemas.microsoft.com/office/drawing/2014/main" id="{12336D93-40E0-DF8F-82F6-2CF6B1D43034}"/>
              </a:ext>
            </a:extLst>
          </p:cNvPr>
          <p:cNvSpPr/>
          <p:nvPr/>
        </p:nvSpPr>
        <p:spPr>
          <a:xfrm>
            <a:off x="8763000" y="1714500"/>
            <a:ext cx="9074920" cy="20955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Box 15">
            <a:extLst>
              <a:ext uri="{FF2B5EF4-FFF2-40B4-BE49-F238E27FC236}">
                <a16:creationId xmlns:a16="http://schemas.microsoft.com/office/drawing/2014/main" id="{E0F115DB-A0B1-91DE-DF46-7AE43CDFED8C}"/>
              </a:ext>
            </a:extLst>
          </p:cNvPr>
          <p:cNvSpPr txBox="1"/>
          <p:nvPr/>
        </p:nvSpPr>
        <p:spPr>
          <a:xfrm>
            <a:off x="8953500" y="1803400"/>
            <a:ext cx="8648700" cy="1631216"/>
          </a:xfrm>
          <a:prstGeom prst="rect">
            <a:avLst/>
          </a:prstGeom>
          <a:noFill/>
        </p:spPr>
        <p:txBody>
          <a:bodyPr vert="horz" wrap="square" rtlCol="0">
            <a:spAutoFit/>
          </a:bodyPr>
          <a:lstStyle/>
          <a:p>
            <a:pPr algn="just"/>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Em </a:t>
            </a:r>
            <a:r>
              <a:rPr lang="en-US" sz="2000" b="1">
                <a:solidFill>
                  <a:srgbClr val="002060"/>
                </a:solidFill>
                <a:latin typeface="Aptos" panose="020B0004020202020204" pitchFamily="34" charset="0"/>
              </a:rPr>
              <a:t>Nguyễn Thị Yến Nhi</a:t>
            </a:r>
            <a:r>
              <a:rPr lang="vi-VN" sz="2000" b="1">
                <a:solidFill>
                  <a:srgbClr val="002060"/>
                </a:solidFill>
                <a:latin typeface="Aptos" panose="020B0004020202020204" pitchFamily="34" charset="0"/>
              </a:rPr>
              <a:t> – Học sinh Lớp 5</a:t>
            </a:r>
            <a:r>
              <a:rPr lang="en-US" sz="2000" b="1">
                <a:solidFill>
                  <a:srgbClr val="002060"/>
                </a:solidFill>
                <a:latin typeface="Aptos" panose="020B0004020202020204" pitchFamily="34" charset="0"/>
              </a:rPr>
              <a:t>/6</a:t>
            </a:r>
            <a:r>
              <a:rPr lang="vi-VN" sz="2000" b="1">
                <a:solidFill>
                  <a:srgbClr val="002060"/>
                </a:solidFill>
                <a:latin typeface="Aptos" panose="020B0004020202020204" pitchFamily="34" charset="0"/>
              </a:rPr>
              <a:t>, Trường Tiểu học Tân Thới:
"Trước đây em rất sợ kiểm tra, nhưng học trên trang web này vui như chơi game. Chú mèo AI hướng dẫn em sửa code Scratch từng bước logic, sai ở đâu chú chỉ cho sửa ở đó mà không lo bị điểm kém. Em còn thích thi đấu săn Boss cùng các bạn để lên hạng Đại bàng!"</a:t>
            </a:r>
            <a:endParaRPr lang="en-US" sz="2000" b="1">
              <a:solidFill>
                <a:srgbClr val="002060"/>
              </a:solidFill>
              <a:latin typeface="Aptos" panose="020B0004020202020204" pitchFamily="34" charset="0"/>
            </a:endParaRPr>
          </a:p>
        </p:txBody>
      </p:sp>
      <p:sp>
        <p:nvSpPr>
          <p:cNvPr id="17" name="Rectangle: Rounded Corners 16">
            <a:extLst>
              <a:ext uri="{FF2B5EF4-FFF2-40B4-BE49-F238E27FC236}">
                <a16:creationId xmlns:a16="http://schemas.microsoft.com/office/drawing/2014/main" id="{CE5A3DE0-D4FC-2C27-1B30-09E6BD1B98D6}"/>
              </a:ext>
            </a:extLst>
          </p:cNvPr>
          <p:cNvSpPr/>
          <p:nvPr/>
        </p:nvSpPr>
        <p:spPr>
          <a:xfrm>
            <a:off x="8763000" y="4064000"/>
            <a:ext cx="9074920" cy="21590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3549ABBB-0102-FB07-964D-17F697FD18AC}"/>
              </a:ext>
            </a:extLst>
          </p:cNvPr>
          <p:cNvSpPr txBox="1"/>
          <p:nvPr/>
        </p:nvSpPr>
        <p:spPr>
          <a:xfrm>
            <a:off x="8953500" y="4165600"/>
            <a:ext cx="8648700" cy="1938992"/>
          </a:xfrm>
          <a:prstGeom prst="rect">
            <a:avLst/>
          </a:prstGeom>
          <a:noFill/>
        </p:spPr>
        <p:txBody>
          <a:bodyPr vert="horz" wrap="square" rtlCol="0">
            <a:spAutoFit/>
          </a:bodyPr>
          <a:lstStyle/>
          <a:p>
            <a:pPr algn="just"/>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Cô </a:t>
            </a:r>
            <a:r>
              <a:rPr lang="en-US" sz="2000" b="1">
                <a:solidFill>
                  <a:srgbClr val="002060"/>
                </a:solidFill>
                <a:latin typeface="Aptos" panose="020B0004020202020204" pitchFamily="34" charset="0"/>
              </a:rPr>
              <a:t>Trần Thị Kim Cương</a:t>
            </a:r>
            <a:r>
              <a:rPr lang="vi-VN" sz="2000" b="1">
                <a:solidFill>
                  <a:srgbClr val="002060"/>
                </a:solidFill>
                <a:latin typeface="Aptos" panose="020B0004020202020204" pitchFamily="34" charset="0"/>
              </a:rPr>
              <a:t> – Giáo viên Tiểu học, Tổ chuyên môn:
"Điều tôi trân quý nhất là tính thực chiến cao. Phần mềm không phải làm ra để trình diễn mà giải quyết trực tiếp nỗi vất vả thường nhật của giáo viên. Việc chấm bài Scratch và nhập sổ sách vnEdu trước đây là một thách thức cực lớn, nay có AI trợ giúp, công tác đánh giá của tổ Tin học trở nên nhẹ nhàng và chính xác hơn bao giờ hết."</a:t>
            </a:r>
            <a:endParaRPr lang="en-US" sz="2000" b="1">
              <a:solidFill>
                <a:srgbClr val="002060"/>
              </a:solidFill>
              <a:latin typeface="Aptos" panose="020B0004020202020204" pitchFamily="34" charset="0"/>
            </a:endParaRPr>
          </a:p>
        </p:txBody>
      </p:sp>
      <p:sp>
        <p:nvSpPr>
          <p:cNvPr id="19" name="Rectangle: Rounded Corners 18">
            <a:extLst>
              <a:ext uri="{FF2B5EF4-FFF2-40B4-BE49-F238E27FC236}">
                <a16:creationId xmlns:a16="http://schemas.microsoft.com/office/drawing/2014/main" id="{C08D0401-2CE0-3062-CE58-38A7B11D948F}"/>
              </a:ext>
            </a:extLst>
          </p:cNvPr>
          <p:cNvSpPr/>
          <p:nvPr/>
        </p:nvSpPr>
        <p:spPr>
          <a:xfrm>
            <a:off x="8763000" y="6477000"/>
            <a:ext cx="9074920" cy="2159000"/>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E560DE00-C007-F0FA-B6F6-B7092C9753F9}"/>
              </a:ext>
            </a:extLst>
          </p:cNvPr>
          <p:cNvSpPr txBox="1"/>
          <p:nvPr/>
        </p:nvSpPr>
        <p:spPr>
          <a:xfrm>
            <a:off x="8953500" y="6578600"/>
            <a:ext cx="8509000" cy="1938992"/>
          </a:xfrm>
          <a:prstGeom prst="rect">
            <a:avLst/>
          </a:prstGeom>
          <a:noFill/>
        </p:spPr>
        <p:txBody>
          <a:bodyPr vert="horz" wrap="square" rtlCol="0">
            <a:spAutoFit/>
          </a:bodyPr>
          <a:lstStyle/>
          <a:p>
            <a:pPr algn="just"/>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Chị Lê Thị Mai – Phụ huynh học sinh Khối 4:
"Tối nào cơm nước xong cháu cũng tự giác mở máy tính vào làm bài tập hàng ngày để tích điểm kinh nghiệm. Tôi kiểm tra thấy tên cháu được hiển thị bảo mật an toàn (che họ tên thật), nội dung bám sát sách giáo khoa. Phụ huynh chúng tôi rất ủng hộ việc nhà trường ứng dụng công nghệ bổ ích này."</a:t>
            </a:r>
            <a:endParaRPr lang="en-US" sz="2000" b="1">
              <a:solidFill>
                <a:srgbClr val="002060"/>
              </a:solidFill>
              <a:latin typeface="Aptos" panose="020B0004020202020204" pitchFamily="34" charset="0"/>
            </a:endParaRPr>
          </a:p>
        </p:txBody>
      </p:sp>
    </p:spTree>
    <p:extLst>
      <p:ext uri="{BB962C8B-B14F-4D97-AF65-F5344CB8AC3E}">
        <p14:creationId xmlns:p14="http://schemas.microsoft.com/office/powerpoint/2010/main" val="3350588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a:off x="0" y="8852107"/>
            <a:ext cx="18288000" cy="1434893"/>
          </a:xfrm>
          <a:custGeom>
            <a:avLst/>
            <a:gdLst/>
            <a:ahLst/>
            <a:cxnLst/>
            <a:rect l="l" t="t" r="r" b="b"/>
            <a:pathLst>
              <a:path w="18288000" h="1434893">
                <a:moveTo>
                  <a:pt x="0" y="0"/>
                </a:moveTo>
                <a:lnTo>
                  <a:pt x="18288000" y="0"/>
                </a:lnTo>
                <a:lnTo>
                  <a:pt x="18288000" y="1434893"/>
                </a:lnTo>
                <a:lnTo>
                  <a:pt x="0" y="1434893"/>
                </a:lnTo>
                <a:lnTo>
                  <a:pt x="0" y="0"/>
                </a:lnTo>
                <a:close/>
              </a:path>
            </a:pathLst>
          </a:custGeom>
          <a:blipFill>
            <a:blip r:embed="rId3"/>
            <a:stretch>
              <a:fillRect t="-616917"/>
            </a:stretch>
          </a:blipFill>
        </p:spPr>
        <p:txBody>
          <a:bodyPr/>
          <a:lstStyle/>
          <a:p>
            <a:endParaRPr lang="en-AU"/>
          </a:p>
        </p:txBody>
      </p:sp>
      <p:sp>
        <p:nvSpPr>
          <p:cNvPr id="2" name="TextBox 1">
            <a:extLst>
              <a:ext uri="{FF2B5EF4-FFF2-40B4-BE49-F238E27FC236}">
                <a16:creationId xmlns:a16="http://schemas.microsoft.com/office/drawing/2014/main" id="{4CE6A37A-0E56-F8F1-C5C7-78A0965C6355}"/>
              </a:ext>
            </a:extLst>
          </p:cNvPr>
          <p:cNvSpPr txBox="1"/>
          <p:nvPr/>
        </p:nvSpPr>
        <p:spPr>
          <a:xfrm>
            <a:off x="818487" y="367253"/>
            <a:ext cx="9257855" cy="584775"/>
          </a:xfrm>
          <a:prstGeom prst="rect">
            <a:avLst/>
          </a:prstGeom>
          <a:noFill/>
        </p:spPr>
        <p:txBody>
          <a:bodyPr vert="horz" wrap="none" rtlCol="0">
            <a:spAutoFit/>
          </a:bodyPr>
          <a:lstStyle/>
          <a:p>
            <a:r>
              <a:rPr lang="en-US" sz="3200" b="1">
                <a:solidFill>
                  <a:srgbClr val="002060"/>
                </a:solidFill>
                <a:latin typeface="Aptos Display" panose="020B0004020202020204" pitchFamily="34" charset="0"/>
              </a:rPr>
              <a:t>SO SÁNH ĐỘT PHÁ &amp; TÍNH NHÂN RỘNG BỀN VỮNG</a:t>
            </a:r>
          </a:p>
        </p:txBody>
      </p:sp>
      <p:sp>
        <p:nvSpPr>
          <p:cNvPr id="7" name="Rectangle: Rounded Corners 6">
            <a:extLst>
              <a:ext uri="{FF2B5EF4-FFF2-40B4-BE49-F238E27FC236}">
                <a16:creationId xmlns:a16="http://schemas.microsoft.com/office/drawing/2014/main" id="{C5A5304D-DDFC-F4E7-C28E-E7E61720EDF8}"/>
              </a:ext>
            </a:extLst>
          </p:cNvPr>
          <p:cNvSpPr/>
          <p:nvPr/>
        </p:nvSpPr>
        <p:spPr>
          <a:xfrm>
            <a:off x="818487" y="1079028"/>
            <a:ext cx="17088512" cy="4411156"/>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 name="TextBox 8">
            <a:extLst>
              <a:ext uri="{FF2B5EF4-FFF2-40B4-BE49-F238E27FC236}">
                <a16:creationId xmlns:a16="http://schemas.microsoft.com/office/drawing/2014/main" id="{721C98E6-404A-BA77-6B3A-2E8B10698574}"/>
              </a:ext>
            </a:extLst>
          </p:cNvPr>
          <p:cNvSpPr txBox="1"/>
          <p:nvPr/>
        </p:nvSpPr>
        <p:spPr>
          <a:xfrm>
            <a:off x="1086513" y="1092960"/>
            <a:ext cx="16129000" cy="4401205"/>
          </a:xfrm>
          <a:prstGeom prst="rect">
            <a:avLst/>
          </a:prstGeom>
          <a:noFill/>
        </p:spPr>
        <p:txBody>
          <a:bodyPr vert="horz" wrap="square" rtlCol="0">
            <a:spAutoFit/>
          </a:bodyPr>
          <a:lstStyle/>
          <a:p>
            <a:r>
              <a:rPr lang="en-US" sz="2000" b="1">
                <a:solidFill>
                  <a:srgbClr val="002060"/>
                </a:solidFill>
                <a:latin typeface="Aptos" panose="020B0004020202020204" pitchFamily="34" charset="0"/>
              </a:rPr>
              <a:t>🚀 4 </a:t>
            </a:r>
            <a:r>
              <a:rPr lang="vi-VN" sz="2000" b="1">
                <a:solidFill>
                  <a:srgbClr val="002060"/>
                </a:solidFill>
                <a:latin typeface="Aptos" panose="020B0004020202020204" pitchFamily="34" charset="0"/>
              </a:rPr>
              <a:t>ĐIỂM ĐỘT PHÁ SO VỚI CÁC GIẢI PHÁP TRƯỚC ĐÂY (Forms, Azota, Kahoot...)
1. Từ 'Áp lực thi cử' ➔ 'Học qua trò chơi (Serious Games)':
   Thay vì đề thi căng thẳng, hệ thống dùng Gamification 18 cấp bậc rank EXP, săn Boss tri thức, biến việc ôn thi thành hành trình phiêu lưu đầy hứng khởi.
2. Từ 'Một đề chung cho tất cả' ➔ 'Cá nhân hóa thích ứng (Adaptive Learning)':
   Thuật toán EMA tự động chẩn đoán điểm nghẽn kỹ năng của từng em và sinh đề bù đắp thích ứng, học sinh yếu không bị bỏ lại phía sau.
3. Từ 'Chấm code thủ công 7 phút' ➔ 'AI AST &amp; Vision chấm tự động 45 giây':
   Bóc tách cú pháp Scratch (.sb3) và đối chiếu ảnh vẽ Paint chuẩn Rubric ngay trên web.
4. Từ 'Nhập sổ sách 15 giờ' ➔ 'vnEdu Sync hoàn thành trong 15 phút’:</a:t>
            </a:r>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 Tự động so khớp họ tên học sinh và điền sổ điểm điện tử quốc gia chuẩn Thông tư 27 trong 1 chạm.</a:t>
            </a:r>
            <a:endParaRPr lang="en-US" sz="2000" b="1">
              <a:solidFill>
                <a:srgbClr val="002060"/>
              </a:solidFill>
              <a:latin typeface="Aptos" panose="020B0004020202020204" pitchFamily="34" charset="0"/>
            </a:endParaRPr>
          </a:p>
        </p:txBody>
      </p:sp>
      <p:sp>
        <p:nvSpPr>
          <p:cNvPr id="10" name="Rectangle: Rounded Corners 9">
            <a:extLst>
              <a:ext uri="{FF2B5EF4-FFF2-40B4-BE49-F238E27FC236}">
                <a16:creationId xmlns:a16="http://schemas.microsoft.com/office/drawing/2014/main" id="{64424E3A-D75E-6C6A-4362-3799DF8EB29D}"/>
              </a:ext>
            </a:extLst>
          </p:cNvPr>
          <p:cNvSpPr/>
          <p:nvPr/>
        </p:nvSpPr>
        <p:spPr>
          <a:xfrm>
            <a:off x="818486" y="5490184"/>
            <a:ext cx="17088513" cy="3429000"/>
          </a:xfrm>
          <a:prstGeom prst="roundRect">
            <a:avLst/>
          </a:prstGeom>
          <a:solidFill>
            <a:srgbClr val="FFFFFF"/>
          </a:solidFill>
          <a:ln w="15875">
            <a:solidFill>
              <a:srgbClr val="0066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57185CA-8FFA-D991-C457-D0FC3B5029DD}"/>
              </a:ext>
            </a:extLst>
          </p:cNvPr>
          <p:cNvSpPr txBox="1"/>
          <p:nvPr/>
        </p:nvSpPr>
        <p:spPr>
          <a:xfrm>
            <a:off x="1052394" y="5912022"/>
            <a:ext cx="16605913" cy="2585323"/>
          </a:xfrm>
          <a:prstGeom prst="rect">
            <a:avLst/>
          </a:prstGeom>
          <a:noFill/>
        </p:spPr>
        <p:txBody>
          <a:bodyPr vert="horz" wrap="square" rtlCol="0">
            <a:spAutoFit/>
          </a:bodyPr>
          <a:lstStyle/>
          <a:p>
            <a:r>
              <a:rPr lang="en-US" b="1">
                <a:solidFill>
                  <a:srgbClr val="E6500A"/>
                </a:solidFill>
                <a:latin typeface="Aptos" panose="020B0004020202020204" pitchFamily="34" charset="0"/>
              </a:rPr>
              <a:t>🌱 </a:t>
            </a:r>
            <a:r>
              <a:rPr lang="vi-VN" b="1">
                <a:solidFill>
                  <a:srgbClr val="E6500A"/>
                </a:solidFill>
                <a:latin typeface="Aptos" panose="020B0004020202020204" pitchFamily="34" charset="0"/>
              </a:rPr>
              <a:t>TÍNH BỀN VỮNG &amp; KHẢ NĂNG NHÂN RỘNG TOÀN DIỆN
• Chi phí 0 đồng, vận hành siêu nhẹ:</a:t>
            </a:r>
            <a:r>
              <a:rPr lang="en-US" b="1">
                <a:solidFill>
                  <a:srgbClr val="E6500A"/>
                </a:solidFill>
                <a:latin typeface="Aptos" panose="020B0004020202020204" pitchFamily="34" charset="0"/>
              </a:rPr>
              <a:t> </a:t>
            </a:r>
            <a:r>
              <a:rPr lang="vi-VN" b="1">
                <a:solidFill>
                  <a:srgbClr val="E6500A"/>
                </a:solidFill>
                <a:latin typeface="Aptos" panose="020B0004020202020204" pitchFamily="34" charset="0"/>
              </a:rPr>
              <a:t>Nền tảng chạy trực tiếp trên trình duyệt máy tính cũ sẵn có của trường hoặc điện thoại phụ huynh; không yêu cầu đầu tư thiết bị đắt tiền, không mất phí bản quyền phần mềm.
• Sẵn sàng mở rộng quy mô lớn:</a:t>
            </a:r>
            <a:r>
              <a:rPr lang="en-US" b="1">
                <a:solidFill>
                  <a:srgbClr val="E6500A"/>
                </a:solidFill>
                <a:latin typeface="Aptos" panose="020B0004020202020204" pitchFamily="34" charset="0"/>
              </a:rPr>
              <a:t> </a:t>
            </a:r>
            <a:r>
              <a:rPr lang="vi-VN" b="1">
                <a:solidFill>
                  <a:srgbClr val="E6500A"/>
                </a:solidFill>
                <a:latin typeface="Aptos" panose="020B0004020202020204" pitchFamily="34" charset="0"/>
              </a:rPr>
              <a:t>Kiến trúc đa trường (Multi-tenant) đang vận hành ổn định cho hơn 1.100 học sinh; sẵn sàng nhân rộng cho toàn huyện Thanh Bình, tỉnh Đồng Tháp và các tỉnh bạn.
• Linh hoạt đa môn học, liên cấp:</a:t>
            </a:r>
            <a:r>
              <a:rPr lang="en-US" b="1">
                <a:solidFill>
                  <a:srgbClr val="E6500A"/>
                </a:solidFill>
                <a:latin typeface="Aptos" panose="020B0004020202020204" pitchFamily="34" charset="0"/>
              </a:rPr>
              <a:t> </a:t>
            </a:r>
            <a:r>
              <a:rPr lang="vi-VN" b="1">
                <a:solidFill>
                  <a:srgbClr val="E6500A"/>
                </a:solidFill>
                <a:latin typeface="Aptos" panose="020B0004020202020204" pitchFamily="34" charset="0"/>
              </a:rPr>
              <a:t>Dễ dàng mở rộng từ môn Tin học sang Toán học, STEM, Tiếng Việt và từ cấp Tiểu học lên cấp THCS.</a:t>
            </a:r>
            <a:endParaRPr lang="en-US" b="1">
              <a:solidFill>
                <a:srgbClr val="E6500A"/>
              </a:solidFill>
              <a:latin typeface="Aptos" panose="020B00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0" y="8919749"/>
            <a:ext cx="18288000" cy="1367251"/>
          </a:xfrm>
          <a:custGeom>
            <a:avLst/>
            <a:gdLst/>
            <a:ahLst/>
            <a:cxnLst/>
            <a:rect l="l" t="t" r="r" b="b"/>
            <a:pathLst>
              <a:path w="18288000" h="1367251">
                <a:moveTo>
                  <a:pt x="0" y="0"/>
                </a:moveTo>
                <a:lnTo>
                  <a:pt x="18288000" y="0"/>
                </a:lnTo>
                <a:lnTo>
                  <a:pt x="18288000" y="1367251"/>
                </a:lnTo>
                <a:lnTo>
                  <a:pt x="0" y="1367251"/>
                </a:lnTo>
                <a:lnTo>
                  <a:pt x="0" y="0"/>
                </a:lnTo>
                <a:close/>
              </a:path>
            </a:pathLst>
          </a:custGeom>
          <a:blipFill>
            <a:blip r:embed="rId3"/>
            <a:stretch>
              <a:fillRect t="-652385"/>
            </a:stretch>
          </a:blipFill>
        </p:spPr>
        <p:txBody>
          <a:bodyPr/>
          <a:lstStyle/>
          <a:p>
            <a:endParaRPr lang="en-AU"/>
          </a:p>
        </p:txBody>
      </p:sp>
      <p:sp>
        <p:nvSpPr>
          <p:cNvPr id="2" name="TextBox 1">
            <a:extLst>
              <a:ext uri="{FF2B5EF4-FFF2-40B4-BE49-F238E27FC236}">
                <a16:creationId xmlns:a16="http://schemas.microsoft.com/office/drawing/2014/main" id="{3864C43C-284F-1555-EB8A-8E3FCF8A0CFA}"/>
              </a:ext>
            </a:extLst>
          </p:cNvPr>
          <p:cNvSpPr txBox="1"/>
          <p:nvPr/>
        </p:nvSpPr>
        <p:spPr>
          <a:xfrm>
            <a:off x="825500" y="698500"/>
            <a:ext cx="9245864" cy="584775"/>
          </a:xfrm>
          <a:prstGeom prst="rect">
            <a:avLst/>
          </a:prstGeom>
          <a:noFill/>
        </p:spPr>
        <p:txBody>
          <a:bodyPr vert="horz" wrap="none" rtlCol="0">
            <a:spAutoFit/>
          </a:bodyPr>
          <a:lstStyle/>
          <a:p>
            <a:r>
              <a:rPr lang="vi-VN" sz="3200" b="1">
                <a:solidFill>
                  <a:srgbClr val="002060"/>
                </a:solidFill>
                <a:latin typeface="Aptos Display" panose="020B0004020202020204" pitchFamily="34" charset="0"/>
              </a:rPr>
              <a:t>ĐỊNH HƯỚNG PHÁT TRIỂN &amp; THÔNG TIN ĐÍNH KÈM</a:t>
            </a:r>
            <a:endParaRPr lang="en-US" sz="3200" b="1">
              <a:solidFill>
                <a:srgbClr val="002060"/>
              </a:solidFill>
              <a:latin typeface="Aptos Display" panose="020B0004020202020204" pitchFamily="34" charset="0"/>
            </a:endParaRPr>
          </a:p>
        </p:txBody>
      </p:sp>
      <p:sp>
        <p:nvSpPr>
          <p:cNvPr id="6" name="Rectangle: Rounded Corners 5">
            <a:extLst>
              <a:ext uri="{FF2B5EF4-FFF2-40B4-BE49-F238E27FC236}">
                <a16:creationId xmlns:a16="http://schemas.microsoft.com/office/drawing/2014/main" id="{8ED636F6-0FCA-BA13-24E7-326DBC57F939}"/>
              </a:ext>
            </a:extLst>
          </p:cNvPr>
          <p:cNvSpPr/>
          <p:nvPr/>
        </p:nvSpPr>
        <p:spPr>
          <a:xfrm>
            <a:off x="825500" y="1714499"/>
            <a:ext cx="8636000" cy="7205249"/>
          </a:xfrm>
          <a:prstGeom prst="roundRect">
            <a:avLst/>
          </a:prstGeom>
          <a:solidFill>
            <a:srgbClr val="F4F8FD"/>
          </a:solidFill>
          <a:ln w="15875">
            <a:solidFill>
              <a:srgbClr val="C8DC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CA278D0-CFD3-3F1F-B115-56704FBEDC5E}"/>
              </a:ext>
            </a:extLst>
          </p:cNvPr>
          <p:cNvSpPr txBox="1"/>
          <p:nvPr/>
        </p:nvSpPr>
        <p:spPr>
          <a:xfrm>
            <a:off x="1079500" y="1841500"/>
            <a:ext cx="8128000" cy="6247864"/>
          </a:xfrm>
          <a:prstGeom prst="rect">
            <a:avLst/>
          </a:prstGeom>
          <a:noFill/>
        </p:spPr>
        <p:txBody>
          <a:bodyPr vert="horz" wrap="square" rtlCol="0">
            <a:spAutoFit/>
          </a:bodyPr>
          <a:lstStyle/>
          <a:p>
            <a:pPr algn="just"/>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LỘ TRÌNH PHÁT TRIỂN 3 BƯỚC (ROADMAP)
1. Ngắn hạn (6 tháng tới):
• Tích hợp Trợ lý AI Gia sư Giọng nói (Voice AI) hỗ trợ học sinh nhỏ tuổi thao tác bằng giọng nói tiếng Việt tự nhiên.
• Bổ sung các gói chủ đề giáo dục STEM gắn với bảo vệ môi trường, biến đổi khí hậu và phát triển bền vững cho vùng biển đảo.
2. Trung hạn (1 – 2 năm tới):
• Ra mắt Ứng dụng Di động (Mobile App) cho Phụ huynh đồng hành cùng con, nhận báo cáo chẩn đoán năng lực do AI tổng hợp định kỳ.
• Mở rộng liên thông dữ liệu đa nền tảng: Kết nối API với hệ thống SMAS (Viettel) và CSDL Toàn ngành của Bộ GD&amp;ĐT.
3. Dài hạn (2 – 3 năm tới):
• Xây dựng Cộng đồng Học liệu Mở (OER): Không gian chia sẻ ngân hàng đề thi và dự án Scratch sáng tạo giữa các thầy cô giáo trên toàn quốc.
• AI Learning Analytics hỗ trợ giáo viên phân tích hành vi học tập lớn để cải tiến phương pháp dạy học.</a:t>
            </a:r>
            <a:endParaRPr lang="en-US" sz="2000" b="1">
              <a:solidFill>
                <a:srgbClr val="002060"/>
              </a:solidFill>
              <a:latin typeface="Aptos" panose="020B0004020202020204" pitchFamily="34" charset="0"/>
            </a:endParaRPr>
          </a:p>
        </p:txBody>
      </p:sp>
      <p:sp>
        <p:nvSpPr>
          <p:cNvPr id="8" name="Rectangle: Rounded Corners 7">
            <a:extLst>
              <a:ext uri="{FF2B5EF4-FFF2-40B4-BE49-F238E27FC236}">
                <a16:creationId xmlns:a16="http://schemas.microsoft.com/office/drawing/2014/main" id="{C4BFB49F-BA51-758D-ACB2-44AF5A14AA81}"/>
              </a:ext>
            </a:extLst>
          </p:cNvPr>
          <p:cNvSpPr/>
          <p:nvPr/>
        </p:nvSpPr>
        <p:spPr>
          <a:xfrm>
            <a:off x="9779000" y="1714500"/>
            <a:ext cx="8051800" cy="7205248"/>
          </a:xfrm>
          <a:prstGeom prst="roundRect">
            <a:avLst/>
          </a:prstGeom>
          <a:solidFill>
            <a:srgbClr val="FFFFFF"/>
          </a:solidFill>
          <a:ln w="15875">
            <a:solidFill>
              <a:srgbClr val="0066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sz="2000"/>
          </a:p>
        </p:txBody>
      </p:sp>
      <p:sp>
        <p:nvSpPr>
          <p:cNvPr id="9" name="TextBox 8">
            <a:extLst>
              <a:ext uri="{FF2B5EF4-FFF2-40B4-BE49-F238E27FC236}">
                <a16:creationId xmlns:a16="http://schemas.microsoft.com/office/drawing/2014/main" id="{C3B0BBE0-6B8B-8B67-8217-C7F35A8EC937}"/>
              </a:ext>
            </a:extLst>
          </p:cNvPr>
          <p:cNvSpPr txBox="1"/>
          <p:nvPr/>
        </p:nvSpPr>
        <p:spPr>
          <a:xfrm>
            <a:off x="10033000" y="1841500"/>
            <a:ext cx="7429500" cy="6555641"/>
          </a:xfrm>
          <a:prstGeom prst="rect">
            <a:avLst/>
          </a:prstGeom>
          <a:noFill/>
        </p:spPr>
        <p:txBody>
          <a:bodyPr vert="horz" wrap="square" rtlCol="0">
            <a:spAutoFit/>
          </a:bodyPr>
          <a:lstStyle/>
          <a:p>
            <a:pPr algn="just"/>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KÊNH THÔNG TIN &amp; MINH CHỨNG SẢN PHẨM
</a:t>
            </a:r>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Nền tảng học tập trực tuyến:
Website: https://etan.com.vn (Vận hành thực tế 24/7)
</a:t>
            </a:r>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Video Thuyết minh sản phẩm (5 phút):
Được tải lên theo đúng thể lệ và định dạng của Ban Tổ chức.
</a:t>
            </a:r>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Hồ sơ minh chứng công khai:
Bao gồm: Nhật ký vận hành hệ thống, bảng khảo sát học sinh - giáo viên, dữ liệu chấm tự động và mã nguồn tiện ích vnEdu Sync.
</a:t>
            </a:r>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THÔNG TIN TÁC GIẢ SÁNG KIẾN
• Tác giả: Thầy Mai Thanh Huy
• Đơn vị: Trường Tiểu học Tân Thới, xã Tân Thới, tỉnh Đồng Tháp
• Email liên hệ: maithanhhuy1402@gmail.com
</a:t>
            </a:r>
            <a:r>
              <a:rPr lang="en-US" sz="2000" b="1">
                <a:solidFill>
                  <a:srgbClr val="002060"/>
                </a:solidFill>
                <a:latin typeface="Aptos" panose="020B0004020202020204" pitchFamily="34" charset="0"/>
              </a:rPr>
              <a:t>✨ </a:t>
            </a:r>
            <a:r>
              <a:rPr lang="vi-VN" sz="2000" b="1">
                <a:solidFill>
                  <a:srgbClr val="002060"/>
                </a:solidFill>
                <a:latin typeface="Aptos" panose="020B0004020202020204" pitchFamily="34" charset="0"/>
              </a:rPr>
              <a:t>THÔNG ĐIỆP KẾT THÚC
"ETAN EduAI – Vì một nền giáo dục số bình đẳng, sáng tạo và nhân văn cho mọi học trò Việt Nam!"</a:t>
            </a:r>
            <a:endParaRPr lang="en-US" sz="2000" b="1">
              <a:solidFill>
                <a:srgbClr val="002060"/>
              </a:solidFill>
              <a:latin typeface="Aptos" panose="020B00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ddaa77bc-0157-46a4-82a6-8fc765694bc9}" enabled="1" method="Standard" siteId="{d1323671-cdbe-4417-b4d4-bdb24b51316b}" contentBits="0" removed="0"/>
</clbl:labelList>
</file>

<file path=docProps/app.xml><?xml version="1.0" encoding="utf-8"?>
<Properties xmlns="http://schemas.openxmlformats.org/officeDocument/2006/extended-properties" xmlns:vt="http://schemas.openxmlformats.org/officeDocument/2006/docPropsVTypes">
  <TotalTime>216</TotalTime>
  <Words>4921</Words>
  <Application>Microsoft Office PowerPoint</Application>
  <PresentationFormat>Custom</PresentationFormat>
  <Paragraphs>151</Paragraphs>
  <Slides>15</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Museo RMIT VN Bold</vt:lpstr>
      <vt:lpstr>Aptos</vt:lpstr>
      <vt:lpstr>Museo RMIT VN Light</vt:lpstr>
      <vt:lpstr>Aptos Bold</vt:lpstr>
      <vt:lpstr>Calibri</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Slide_2026</dc:title>
  <dc:creator>HUAN</dc:creator>
  <cp:lastModifiedBy>Huy Mai</cp:lastModifiedBy>
  <cp:revision>19</cp:revision>
  <dcterms:created xsi:type="dcterms:W3CDTF">2006-08-16T00:00:00Z</dcterms:created>
  <dcterms:modified xsi:type="dcterms:W3CDTF">2026-10-20T12:39:46Z</dcterms:modified>
  <dc:identifier>DAHWihqIcbo</dc:identifier>
</cp:coreProperties>
</file>